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557"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F0C8F91-3C99-484B-8DEA-FDF6EE9E6389}" type="datetimeFigureOut">
              <a:rPr lang="en-US" smtClean="0"/>
              <a:t>4/8/2019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EAE00F-1CE9-4339-A3D1-CB4D35FFBBFC}" type="slidenum">
              <a:rPr lang="en-US" smtClean="0"/>
              <a:t>‹#›</a:t>
            </a:fld>
            <a:endParaRPr lang="en-US"/>
          </a:p>
        </p:txBody>
      </p:sp>
    </p:spTree>
    <p:extLst>
      <p:ext uri="{BB962C8B-B14F-4D97-AF65-F5344CB8AC3E}">
        <p14:creationId xmlns:p14="http://schemas.microsoft.com/office/powerpoint/2010/main" val="20641465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0C8F91-3C99-484B-8DEA-FDF6EE9E6389}" type="datetimeFigureOut">
              <a:rPr lang="en-US" smtClean="0"/>
              <a:t>4/8/2019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EAE00F-1CE9-4339-A3D1-CB4D35FFBBFC}" type="slidenum">
              <a:rPr lang="en-US" smtClean="0"/>
              <a:t>‹#›</a:t>
            </a:fld>
            <a:endParaRPr lang="en-US"/>
          </a:p>
        </p:txBody>
      </p:sp>
    </p:spTree>
    <p:extLst>
      <p:ext uri="{BB962C8B-B14F-4D97-AF65-F5344CB8AC3E}">
        <p14:creationId xmlns:p14="http://schemas.microsoft.com/office/powerpoint/2010/main" val="668404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0C8F91-3C99-484B-8DEA-FDF6EE9E6389}" type="datetimeFigureOut">
              <a:rPr lang="en-US" smtClean="0"/>
              <a:t>4/8/2019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EAE00F-1CE9-4339-A3D1-CB4D35FFBBFC}" type="slidenum">
              <a:rPr lang="en-US" smtClean="0"/>
              <a:t>‹#›</a:t>
            </a:fld>
            <a:endParaRPr lang="en-US"/>
          </a:p>
        </p:txBody>
      </p:sp>
    </p:spTree>
    <p:extLst>
      <p:ext uri="{BB962C8B-B14F-4D97-AF65-F5344CB8AC3E}">
        <p14:creationId xmlns:p14="http://schemas.microsoft.com/office/powerpoint/2010/main" val="2817910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0C8F91-3C99-484B-8DEA-FDF6EE9E6389}" type="datetimeFigureOut">
              <a:rPr lang="en-US" smtClean="0"/>
              <a:t>4/8/2019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EAE00F-1CE9-4339-A3D1-CB4D35FFBBFC}" type="slidenum">
              <a:rPr lang="en-US" smtClean="0"/>
              <a:t>‹#›</a:t>
            </a:fld>
            <a:endParaRPr lang="en-US"/>
          </a:p>
        </p:txBody>
      </p:sp>
    </p:spTree>
    <p:extLst>
      <p:ext uri="{BB962C8B-B14F-4D97-AF65-F5344CB8AC3E}">
        <p14:creationId xmlns:p14="http://schemas.microsoft.com/office/powerpoint/2010/main" val="24930490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0C8F91-3C99-484B-8DEA-FDF6EE9E6389}" type="datetimeFigureOut">
              <a:rPr lang="en-US" smtClean="0"/>
              <a:t>4/8/2019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0EAE00F-1CE9-4339-A3D1-CB4D35FFBBFC}" type="slidenum">
              <a:rPr lang="en-US" smtClean="0"/>
              <a:t>‹#›</a:t>
            </a:fld>
            <a:endParaRPr lang="en-US"/>
          </a:p>
        </p:txBody>
      </p:sp>
    </p:spTree>
    <p:extLst>
      <p:ext uri="{BB962C8B-B14F-4D97-AF65-F5344CB8AC3E}">
        <p14:creationId xmlns:p14="http://schemas.microsoft.com/office/powerpoint/2010/main" val="2414103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F0C8F91-3C99-484B-8DEA-FDF6EE9E6389}" type="datetimeFigureOut">
              <a:rPr lang="en-US" smtClean="0"/>
              <a:t>4/8/2019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EAE00F-1CE9-4339-A3D1-CB4D35FFBBFC}" type="slidenum">
              <a:rPr lang="en-US" smtClean="0"/>
              <a:t>‹#›</a:t>
            </a:fld>
            <a:endParaRPr lang="en-US"/>
          </a:p>
        </p:txBody>
      </p:sp>
    </p:spTree>
    <p:extLst>
      <p:ext uri="{BB962C8B-B14F-4D97-AF65-F5344CB8AC3E}">
        <p14:creationId xmlns:p14="http://schemas.microsoft.com/office/powerpoint/2010/main" val="38760571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0C8F91-3C99-484B-8DEA-FDF6EE9E6389}" type="datetimeFigureOut">
              <a:rPr lang="en-US" smtClean="0"/>
              <a:t>4/8/2019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0EAE00F-1CE9-4339-A3D1-CB4D35FFBBFC}" type="slidenum">
              <a:rPr lang="en-US" smtClean="0"/>
              <a:t>‹#›</a:t>
            </a:fld>
            <a:endParaRPr lang="en-US"/>
          </a:p>
        </p:txBody>
      </p:sp>
    </p:spTree>
    <p:extLst>
      <p:ext uri="{BB962C8B-B14F-4D97-AF65-F5344CB8AC3E}">
        <p14:creationId xmlns:p14="http://schemas.microsoft.com/office/powerpoint/2010/main" val="24861462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F0C8F91-3C99-484B-8DEA-FDF6EE9E6389}" type="datetimeFigureOut">
              <a:rPr lang="en-US" smtClean="0"/>
              <a:t>4/8/2019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EAE00F-1CE9-4339-A3D1-CB4D35FFBBFC}" type="slidenum">
              <a:rPr lang="en-US" smtClean="0"/>
              <a:t>‹#›</a:t>
            </a:fld>
            <a:endParaRPr lang="en-US"/>
          </a:p>
        </p:txBody>
      </p:sp>
    </p:spTree>
    <p:extLst>
      <p:ext uri="{BB962C8B-B14F-4D97-AF65-F5344CB8AC3E}">
        <p14:creationId xmlns:p14="http://schemas.microsoft.com/office/powerpoint/2010/main" val="26756222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F0C8F91-3C99-484B-8DEA-FDF6EE9E6389}" type="datetimeFigureOut">
              <a:rPr lang="en-US" smtClean="0"/>
              <a:t>4/8/2019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EAE00F-1CE9-4339-A3D1-CB4D35FFBBFC}" type="slidenum">
              <a:rPr lang="en-US" smtClean="0"/>
              <a:t>‹#›</a:t>
            </a:fld>
            <a:endParaRPr lang="en-US"/>
          </a:p>
        </p:txBody>
      </p:sp>
    </p:spTree>
    <p:extLst>
      <p:ext uri="{BB962C8B-B14F-4D97-AF65-F5344CB8AC3E}">
        <p14:creationId xmlns:p14="http://schemas.microsoft.com/office/powerpoint/2010/main" val="16915964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0C8F91-3C99-484B-8DEA-FDF6EE9E6389}" type="datetimeFigureOut">
              <a:rPr lang="en-US" smtClean="0"/>
              <a:t>4/8/2019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EAE00F-1CE9-4339-A3D1-CB4D35FFBBFC}" type="slidenum">
              <a:rPr lang="en-US" smtClean="0"/>
              <a:t>‹#›</a:t>
            </a:fld>
            <a:endParaRPr lang="en-US"/>
          </a:p>
        </p:txBody>
      </p:sp>
    </p:spTree>
    <p:extLst>
      <p:ext uri="{BB962C8B-B14F-4D97-AF65-F5344CB8AC3E}">
        <p14:creationId xmlns:p14="http://schemas.microsoft.com/office/powerpoint/2010/main" val="33308600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0C8F91-3C99-484B-8DEA-FDF6EE9E6389}" type="datetimeFigureOut">
              <a:rPr lang="en-US" smtClean="0"/>
              <a:t>4/8/2019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EAE00F-1CE9-4339-A3D1-CB4D35FFBBFC}" type="slidenum">
              <a:rPr lang="en-US" smtClean="0"/>
              <a:t>‹#›</a:t>
            </a:fld>
            <a:endParaRPr lang="en-US"/>
          </a:p>
        </p:txBody>
      </p:sp>
    </p:spTree>
    <p:extLst>
      <p:ext uri="{BB962C8B-B14F-4D97-AF65-F5344CB8AC3E}">
        <p14:creationId xmlns:p14="http://schemas.microsoft.com/office/powerpoint/2010/main" val="9417908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0C8F91-3C99-484B-8DEA-FDF6EE9E6389}" type="datetimeFigureOut">
              <a:rPr lang="en-US" smtClean="0"/>
              <a:t>4/8/2019</a:t>
            </a:fld>
            <a:endParaRPr 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EAE00F-1CE9-4339-A3D1-CB4D35FFBBFC}" type="slidenum">
              <a:rPr lang="en-US" smtClean="0"/>
              <a:t>‹#›</a:t>
            </a:fld>
            <a:endParaRPr lang="en-US"/>
          </a:p>
        </p:txBody>
      </p:sp>
    </p:spTree>
    <p:extLst>
      <p:ext uri="{BB962C8B-B14F-4D97-AF65-F5344CB8AC3E}">
        <p14:creationId xmlns:p14="http://schemas.microsoft.com/office/powerpoint/2010/main" val="3495030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8" Type="http://schemas.openxmlformats.org/officeDocument/2006/relationships/image" Target="../media/image9.jpg"/><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jpg"/><Relationship Id="rId4" Type="http://schemas.openxmlformats.org/officeDocument/2006/relationships/image" Target="../media/image6.jpg"/><Relationship Id="rId9" Type="http://schemas.openxmlformats.org/officeDocument/2006/relationships/image" Target="../media/image10.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15F4EEC9-E900-414C-9D48-20DFDBB91A1F}"/>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0"/>
            <a:ext cx="9906000" cy="6858000"/>
          </a:xfrm>
          <a:prstGeom prst="rect">
            <a:avLst/>
          </a:prstGeom>
        </p:spPr>
      </p:pic>
      <p:sp>
        <p:nvSpPr>
          <p:cNvPr id="4" name="Rectangle 3">
            <a:extLst>
              <a:ext uri="{FF2B5EF4-FFF2-40B4-BE49-F238E27FC236}">
                <a16:creationId xmlns:a16="http://schemas.microsoft.com/office/drawing/2014/main" id="{11F028FE-8B2A-40A7-90AA-F0E99243EF6E}"/>
              </a:ext>
            </a:extLst>
          </p:cNvPr>
          <p:cNvSpPr/>
          <p:nvPr/>
        </p:nvSpPr>
        <p:spPr>
          <a:xfrm>
            <a:off x="-1" y="0"/>
            <a:ext cx="3300984" cy="6858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7EF0F3A-4A82-4ECF-B71F-A572F1EECA85}"/>
              </a:ext>
            </a:extLst>
          </p:cNvPr>
          <p:cNvSpPr/>
          <p:nvPr/>
        </p:nvSpPr>
        <p:spPr>
          <a:xfrm>
            <a:off x="3304032" y="0"/>
            <a:ext cx="3300984" cy="6858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4D5828A6-C29C-426A-B2EE-FC6A9ABD6FB2}"/>
              </a:ext>
            </a:extLst>
          </p:cNvPr>
          <p:cNvSpPr/>
          <p:nvPr/>
        </p:nvSpPr>
        <p:spPr>
          <a:xfrm>
            <a:off x="6605016" y="0"/>
            <a:ext cx="3300984" cy="6858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C60D68D0-2857-4DEF-980C-3001A6A771CA}"/>
              </a:ext>
            </a:extLst>
          </p:cNvPr>
          <p:cNvSpPr txBox="1"/>
          <p:nvPr/>
        </p:nvSpPr>
        <p:spPr>
          <a:xfrm>
            <a:off x="7099919" y="2449786"/>
            <a:ext cx="2387192" cy="1477328"/>
          </a:xfrm>
          <a:prstGeom prst="rect">
            <a:avLst/>
          </a:prstGeom>
          <a:noFill/>
        </p:spPr>
        <p:txBody>
          <a:bodyPr wrap="none" rtlCol="0">
            <a:spAutoFit/>
          </a:bodyPr>
          <a:lstStyle/>
          <a:p>
            <a:pPr algn="ctr"/>
            <a:r>
              <a:rPr lang="en-US" sz="3000" dirty="0">
                <a:latin typeface="Times New Roman" panose="02020603050405020304" pitchFamily="18" charset="0"/>
                <a:cs typeface="Times New Roman" panose="02020603050405020304" pitchFamily="18" charset="0"/>
              </a:rPr>
              <a:t>To </a:t>
            </a:r>
          </a:p>
          <a:p>
            <a:pPr algn="ctr"/>
            <a:r>
              <a:rPr lang="en-US" sz="3000" dirty="0">
                <a:latin typeface="Times New Roman" panose="02020603050405020304" pitchFamily="18" charset="0"/>
                <a:cs typeface="Times New Roman" panose="02020603050405020304" pitchFamily="18" charset="0"/>
              </a:rPr>
              <a:t>Padang </a:t>
            </a:r>
            <a:r>
              <a:rPr lang="en-US" sz="3000" dirty="0" err="1">
                <a:latin typeface="Times New Roman" panose="02020603050405020304" pitchFamily="18" charset="0"/>
                <a:cs typeface="Times New Roman" panose="02020603050405020304" pitchFamily="18" charset="0"/>
              </a:rPr>
              <a:t>Besar</a:t>
            </a:r>
            <a:r>
              <a:rPr lang="en-US" sz="3000" dirty="0">
                <a:latin typeface="Times New Roman" panose="02020603050405020304" pitchFamily="18" charset="0"/>
                <a:cs typeface="Times New Roman" panose="02020603050405020304" pitchFamily="18" charset="0"/>
              </a:rPr>
              <a:t> </a:t>
            </a:r>
          </a:p>
          <a:p>
            <a:pPr algn="ctr"/>
            <a:r>
              <a:rPr lang="en-US" sz="3000" dirty="0">
                <a:latin typeface="Times New Roman" panose="02020603050405020304" pitchFamily="18" charset="0"/>
                <a:cs typeface="Times New Roman" panose="02020603050405020304" pitchFamily="18" charset="0"/>
              </a:rPr>
              <a:t>Perlis</a:t>
            </a:r>
          </a:p>
        </p:txBody>
      </p:sp>
      <p:pic>
        <p:nvPicPr>
          <p:cNvPr id="9" name="Picture 8">
            <a:extLst>
              <a:ext uri="{FF2B5EF4-FFF2-40B4-BE49-F238E27FC236}">
                <a16:creationId xmlns:a16="http://schemas.microsoft.com/office/drawing/2014/main" id="{092E6BCA-B0F9-4ECE-A749-BFF038AC424E}"/>
              </a:ext>
            </a:extLst>
          </p:cNvPr>
          <p:cNvPicPr>
            <a:picLocks noChangeAspect="1"/>
          </p:cNvPicPr>
          <p:nvPr/>
        </p:nvPicPr>
        <p:blipFill rotWithShape="1">
          <a:blip r:embed="rId4">
            <a:extLst>
              <a:ext uri="{28A0092B-C50C-407E-A947-70E740481C1C}">
                <a14:useLocalDpi xmlns:a14="http://schemas.microsoft.com/office/drawing/2010/main" val="0"/>
              </a:ext>
            </a:extLst>
          </a:blip>
          <a:srcRect b="9638"/>
          <a:stretch/>
        </p:blipFill>
        <p:spPr>
          <a:xfrm>
            <a:off x="6662028" y="4646646"/>
            <a:ext cx="3262976" cy="2211354"/>
          </a:xfrm>
          <a:prstGeom prst="rect">
            <a:avLst/>
          </a:prstGeom>
        </p:spPr>
      </p:pic>
      <p:sp>
        <p:nvSpPr>
          <p:cNvPr id="16" name="TextBox 15">
            <a:extLst>
              <a:ext uri="{FF2B5EF4-FFF2-40B4-BE49-F238E27FC236}">
                <a16:creationId xmlns:a16="http://schemas.microsoft.com/office/drawing/2014/main" id="{B72D352F-33B7-404B-A448-F0F624985675}"/>
              </a:ext>
            </a:extLst>
          </p:cNvPr>
          <p:cNvSpPr txBox="1"/>
          <p:nvPr/>
        </p:nvSpPr>
        <p:spPr>
          <a:xfrm>
            <a:off x="-263092" y="177902"/>
            <a:ext cx="3419628" cy="707886"/>
          </a:xfrm>
          <a:prstGeom prst="rect">
            <a:avLst/>
          </a:prstGeom>
          <a:noFill/>
        </p:spPr>
        <p:txBody>
          <a:bodyPr wrap="square" rtlCol="0">
            <a:spAutoFit/>
          </a:bodyPr>
          <a:lstStyle/>
          <a:p>
            <a:pPr lvl="1" algn="ctr"/>
            <a:r>
              <a:rPr lang="en-US" sz="2000" dirty="0">
                <a:latin typeface="Times New Roman" panose="02020603050405020304" pitchFamily="18" charset="0"/>
                <a:cs typeface="Times New Roman" panose="02020603050405020304" pitchFamily="18" charset="0"/>
              </a:rPr>
              <a:t>How can you reach Padang </a:t>
            </a:r>
            <a:r>
              <a:rPr lang="en-US" sz="2000" dirty="0" err="1">
                <a:latin typeface="Times New Roman" panose="02020603050405020304" pitchFamily="18" charset="0"/>
                <a:cs typeface="Times New Roman" panose="02020603050405020304" pitchFamily="18" charset="0"/>
              </a:rPr>
              <a:t>Besar</a:t>
            </a:r>
            <a:r>
              <a:rPr lang="en-US" sz="2000" dirty="0">
                <a:latin typeface="Times New Roman" panose="02020603050405020304" pitchFamily="18" charset="0"/>
                <a:cs typeface="Times New Roman" panose="02020603050405020304" pitchFamily="18" charset="0"/>
              </a:rPr>
              <a:t>, Perlis?</a:t>
            </a:r>
          </a:p>
        </p:txBody>
      </p:sp>
      <p:sp>
        <p:nvSpPr>
          <p:cNvPr id="17" name="TextBox 16">
            <a:extLst>
              <a:ext uri="{FF2B5EF4-FFF2-40B4-BE49-F238E27FC236}">
                <a16:creationId xmlns:a16="http://schemas.microsoft.com/office/drawing/2014/main" id="{64EDFB56-F8CE-4725-B1E3-94270CADB22F}"/>
              </a:ext>
            </a:extLst>
          </p:cNvPr>
          <p:cNvSpPr txBox="1"/>
          <p:nvPr/>
        </p:nvSpPr>
        <p:spPr>
          <a:xfrm>
            <a:off x="-8679" y="1063690"/>
            <a:ext cx="3300984" cy="2816156"/>
          </a:xfrm>
          <a:prstGeom prst="rect">
            <a:avLst/>
          </a:prstGeom>
          <a:noFill/>
        </p:spPr>
        <p:txBody>
          <a:bodyPr wrap="square" rtlCol="0">
            <a:spAutoFit/>
          </a:bodyPr>
          <a:lstStyle/>
          <a:p>
            <a:pPr marL="342900" indent="-342900" algn="just">
              <a:buFont typeface="+mj-lt"/>
              <a:buAutoNum type="arabicPeriod"/>
            </a:pPr>
            <a:r>
              <a:rPr lang="en-US" sz="1500" dirty="0">
                <a:latin typeface="Times New Roman" panose="02020603050405020304" pitchFamily="18" charset="0"/>
                <a:cs typeface="Times New Roman" panose="02020603050405020304" pitchFamily="18" charset="0"/>
              </a:rPr>
              <a:t>By Rail</a:t>
            </a:r>
          </a:p>
          <a:p>
            <a:pPr lvl="1" algn="just"/>
            <a:r>
              <a:rPr lang="en-US" sz="1200" dirty="0">
                <a:latin typeface="Times New Roman" panose="02020603050405020304" pitchFamily="18" charset="0"/>
                <a:cs typeface="Times New Roman" panose="02020603050405020304" pitchFamily="18" charset="0"/>
              </a:rPr>
              <a:t>The easiest way to get to Padang </a:t>
            </a:r>
            <a:r>
              <a:rPr lang="en-US" sz="1200" dirty="0" err="1">
                <a:latin typeface="Times New Roman" panose="02020603050405020304" pitchFamily="18" charset="0"/>
                <a:cs typeface="Times New Roman" panose="02020603050405020304" pitchFamily="18" charset="0"/>
              </a:rPr>
              <a:t>Besar</a:t>
            </a:r>
            <a:r>
              <a:rPr lang="en-US" sz="1200" dirty="0">
                <a:latin typeface="Times New Roman" panose="02020603050405020304" pitchFamily="18" charset="0"/>
                <a:cs typeface="Times New Roman" panose="02020603050405020304" pitchFamily="18" charset="0"/>
              </a:rPr>
              <a:t> is to take KTM's overnight Express Langkawi coach from Kuala Lumpur's </a:t>
            </a:r>
            <a:r>
              <a:rPr lang="en-US" sz="1200" dirty="0" err="1">
                <a:latin typeface="Times New Roman" panose="02020603050405020304" pitchFamily="18" charset="0"/>
                <a:cs typeface="Times New Roman" panose="02020603050405020304" pitchFamily="18" charset="0"/>
              </a:rPr>
              <a:t>Sentral</a:t>
            </a:r>
            <a:r>
              <a:rPr lang="en-US" sz="1200" dirty="0">
                <a:latin typeface="Times New Roman" panose="02020603050405020304" pitchFamily="18" charset="0"/>
                <a:cs typeface="Times New Roman" panose="02020603050405020304" pitchFamily="18" charset="0"/>
              </a:rPr>
              <a:t> Station. This coach departs daily at about 8pm heading towards Padang </a:t>
            </a:r>
            <a:r>
              <a:rPr lang="en-US" sz="1200" dirty="0" err="1">
                <a:latin typeface="Times New Roman" panose="02020603050405020304" pitchFamily="18" charset="0"/>
                <a:cs typeface="Times New Roman" panose="02020603050405020304" pitchFamily="18" charset="0"/>
              </a:rPr>
              <a:t>Besar</a:t>
            </a:r>
            <a:r>
              <a:rPr lang="en-US" sz="1200" dirty="0">
                <a:latin typeface="Times New Roman" panose="02020603050405020304" pitchFamily="18" charset="0"/>
                <a:cs typeface="Times New Roman" panose="02020603050405020304" pitchFamily="18" charset="0"/>
              </a:rPr>
              <a:t>, a journey that takes about 10 hours.</a:t>
            </a:r>
          </a:p>
          <a:p>
            <a:pPr marL="342900" indent="-342900" algn="just">
              <a:buFont typeface="+mj-lt"/>
              <a:buAutoNum type="arabicPeriod"/>
            </a:pPr>
            <a:endParaRPr lang="en-US" sz="1500" dirty="0">
              <a:latin typeface="Times New Roman" panose="02020603050405020304" pitchFamily="18" charset="0"/>
              <a:cs typeface="Times New Roman" panose="02020603050405020304" pitchFamily="18" charset="0"/>
            </a:endParaRPr>
          </a:p>
          <a:p>
            <a:pPr marL="342900" indent="-342900" algn="just">
              <a:buFont typeface="+mj-lt"/>
              <a:buAutoNum type="arabicPeriod"/>
            </a:pPr>
            <a:r>
              <a:rPr lang="en-US" sz="1500" dirty="0">
                <a:latin typeface="Times New Roman" panose="02020603050405020304" pitchFamily="18" charset="0"/>
                <a:cs typeface="Times New Roman" panose="02020603050405020304" pitchFamily="18" charset="0"/>
              </a:rPr>
              <a:t>By Road</a:t>
            </a:r>
          </a:p>
          <a:p>
            <a:pPr lvl="1" algn="just"/>
            <a:r>
              <a:rPr lang="en-US" sz="1200" dirty="0">
                <a:latin typeface="Times New Roman" panose="02020603050405020304" pitchFamily="18" charset="0"/>
                <a:cs typeface="Times New Roman" panose="02020603050405020304" pitchFamily="18" charset="0"/>
              </a:rPr>
              <a:t>From the North-South (PLUS) Highway, take the exit via </a:t>
            </a:r>
            <a:r>
              <a:rPr lang="en-US" sz="1200" dirty="0" err="1">
                <a:latin typeface="Times New Roman" panose="02020603050405020304" pitchFamily="18" charset="0"/>
                <a:cs typeface="Times New Roman" panose="02020603050405020304" pitchFamily="18" charset="0"/>
              </a:rPr>
              <a:t>Changlun</a:t>
            </a:r>
            <a:r>
              <a:rPr lang="en-US" sz="1200" dirty="0">
                <a:latin typeface="Times New Roman" panose="02020603050405020304" pitchFamily="18" charset="0"/>
                <a:cs typeface="Times New Roman" panose="02020603050405020304" pitchFamily="18" charset="0"/>
              </a:rPr>
              <a:t> and take the </a:t>
            </a:r>
            <a:r>
              <a:rPr lang="en-US" sz="1200" dirty="0" err="1">
                <a:latin typeface="Times New Roman" panose="02020603050405020304" pitchFamily="18" charset="0"/>
                <a:cs typeface="Times New Roman" panose="02020603050405020304" pitchFamily="18" charset="0"/>
              </a:rPr>
              <a:t>Changlun</a:t>
            </a:r>
            <a:r>
              <a:rPr lang="en-US" sz="1200" dirty="0">
                <a:latin typeface="Times New Roman" panose="02020603050405020304" pitchFamily="18" charset="0"/>
                <a:cs typeface="Times New Roman" panose="02020603050405020304" pitchFamily="18" charset="0"/>
              </a:rPr>
              <a:t>-Kuala Perlis highway to </a:t>
            </a:r>
            <a:r>
              <a:rPr lang="en-US" sz="1200" dirty="0" err="1">
                <a:latin typeface="Times New Roman" panose="02020603050405020304" pitchFamily="18" charset="0"/>
                <a:cs typeface="Times New Roman" panose="02020603050405020304" pitchFamily="18" charset="0"/>
              </a:rPr>
              <a:t>Kangar</a:t>
            </a:r>
            <a:r>
              <a:rPr lang="en-US" sz="1200" dirty="0">
                <a:latin typeface="Times New Roman" panose="02020603050405020304" pitchFamily="18" charset="0"/>
                <a:cs typeface="Times New Roman" panose="02020603050405020304" pitchFamily="18" charset="0"/>
              </a:rPr>
              <a:t>. From </a:t>
            </a:r>
            <a:r>
              <a:rPr lang="en-US" sz="1200" dirty="0" err="1">
                <a:latin typeface="Times New Roman" panose="02020603050405020304" pitchFamily="18" charset="0"/>
                <a:cs typeface="Times New Roman" panose="02020603050405020304" pitchFamily="18" charset="0"/>
              </a:rPr>
              <a:t>Kangar</a:t>
            </a:r>
            <a:r>
              <a:rPr lang="en-US" sz="1200" dirty="0">
                <a:latin typeface="Times New Roman" panose="02020603050405020304" pitchFamily="18" charset="0"/>
                <a:cs typeface="Times New Roman" panose="02020603050405020304" pitchFamily="18" charset="0"/>
              </a:rPr>
              <a:t>, continue on route heading towards Padang </a:t>
            </a:r>
            <a:r>
              <a:rPr lang="en-US" sz="1200" dirty="0" err="1">
                <a:latin typeface="Times New Roman" panose="02020603050405020304" pitchFamily="18" charset="0"/>
                <a:cs typeface="Times New Roman" panose="02020603050405020304" pitchFamily="18" charset="0"/>
              </a:rPr>
              <a:t>Besar</a:t>
            </a:r>
            <a:r>
              <a:rPr lang="en-US" sz="1200" dirty="0">
                <a:latin typeface="Times New Roman" panose="02020603050405020304" pitchFamily="18" charset="0"/>
                <a:cs typeface="Times New Roman" panose="02020603050405020304" pitchFamily="18" charset="0"/>
              </a:rPr>
              <a:t>.</a:t>
            </a:r>
          </a:p>
        </p:txBody>
      </p:sp>
      <p:pic>
        <p:nvPicPr>
          <p:cNvPr id="19" name="Picture 18">
            <a:extLst>
              <a:ext uri="{FF2B5EF4-FFF2-40B4-BE49-F238E27FC236}">
                <a16:creationId xmlns:a16="http://schemas.microsoft.com/office/drawing/2014/main" id="{9AE1DB8A-A1BA-44CD-9876-40D940AEDA0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4423900"/>
            <a:ext cx="3300983" cy="2434101"/>
          </a:xfrm>
          <a:prstGeom prst="rect">
            <a:avLst/>
          </a:prstGeom>
        </p:spPr>
      </p:pic>
      <p:sp>
        <p:nvSpPr>
          <p:cNvPr id="20" name="TextBox 19">
            <a:extLst>
              <a:ext uri="{FF2B5EF4-FFF2-40B4-BE49-F238E27FC236}">
                <a16:creationId xmlns:a16="http://schemas.microsoft.com/office/drawing/2014/main" id="{382C3D73-8EFF-4FA2-BA4F-21946830E38D}"/>
              </a:ext>
            </a:extLst>
          </p:cNvPr>
          <p:cNvSpPr txBox="1"/>
          <p:nvPr/>
        </p:nvSpPr>
        <p:spPr>
          <a:xfrm>
            <a:off x="3361044" y="5640950"/>
            <a:ext cx="3300984" cy="769441"/>
          </a:xfrm>
          <a:prstGeom prst="rect">
            <a:avLst/>
          </a:prstGeom>
          <a:noFill/>
        </p:spPr>
        <p:txBody>
          <a:bodyPr wrap="square" rtlCol="0">
            <a:spAutoFit/>
          </a:bodyPr>
          <a:lstStyle/>
          <a:p>
            <a:pPr algn="just"/>
            <a:r>
              <a:rPr lang="en-US" sz="2000" dirty="0">
                <a:latin typeface="Times New Roman" panose="02020603050405020304" pitchFamily="18" charset="0"/>
                <a:cs typeface="Times New Roman" panose="02020603050405020304" pitchFamily="18" charset="0"/>
              </a:rPr>
              <a:t>For more information:</a:t>
            </a:r>
          </a:p>
          <a:p>
            <a:pPr algn="just"/>
            <a:r>
              <a:rPr lang="en-US" sz="1200" dirty="0">
                <a:latin typeface="Times New Roman" panose="02020603050405020304" pitchFamily="18" charset="0"/>
                <a:cs typeface="Times New Roman" panose="02020603050405020304" pitchFamily="18" charset="0"/>
              </a:rPr>
              <a:t>Tourism Malaysia Perlis Office</a:t>
            </a:r>
          </a:p>
          <a:p>
            <a:pPr algn="just"/>
            <a:r>
              <a:rPr lang="en-US" sz="1200" dirty="0">
                <a:latin typeface="Times New Roman" panose="02020603050405020304" pitchFamily="18" charset="0"/>
                <a:cs typeface="Times New Roman" panose="02020603050405020304" pitchFamily="18" charset="0"/>
              </a:rPr>
              <a:t>+604-978 1235/1213</a:t>
            </a:r>
          </a:p>
        </p:txBody>
      </p:sp>
      <p:pic>
        <p:nvPicPr>
          <p:cNvPr id="24" name="Picture 23">
            <a:extLst>
              <a:ext uri="{FF2B5EF4-FFF2-40B4-BE49-F238E27FC236}">
                <a16:creationId xmlns:a16="http://schemas.microsoft.com/office/drawing/2014/main" id="{BBF3FDD7-C039-4318-8C3C-2EC70E7CC17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63184" y="1506893"/>
            <a:ext cx="3436643" cy="3436643"/>
          </a:xfrm>
          <a:prstGeom prst="rect">
            <a:avLst/>
          </a:prstGeom>
        </p:spPr>
      </p:pic>
      <p:pic>
        <p:nvPicPr>
          <p:cNvPr id="26" name="Picture 25">
            <a:extLst>
              <a:ext uri="{FF2B5EF4-FFF2-40B4-BE49-F238E27FC236}">
                <a16:creationId xmlns:a16="http://schemas.microsoft.com/office/drawing/2014/main" id="{F224DE23-9F35-413A-A9E7-9AA3C1677DC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05016" y="1494502"/>
            <a:ext cx="3530668" cy="1091421"/>
          </a:xfrm>
          <a:prstGeom prst="rect">
            <a:avLst/>
          </a:prstGeom>
        </p:spPr>
      </p:pic>
    </p:spTree>
    <p:extLst>
      <p:ext uri="{BB962C8B-B14F-4D97-AF65-F5344CB8AC3E}">
        <p14:creationId xmlns:p14="http://schemas.microsoft.com/office/powerpoint/2010/main" val="9031142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0947DE5-563D-4B63-9FFD-9FBB32A25CD3}"/>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0"/>
            <a:ext cx="9906000" cy="6858000"/>
          </a:xfrm>
          <a:prstGeom prst="rect">
            <a:avLst/>
          </a:prstGeom>
        </p:spPr>
      </p:pic>
      <p:sp>
        <p:nvSpPr>
          <p:cNvPr id="5" name="Rectangle 4">
            <a:extLst>
              <a:ext uri="{FF2B5EF4-FFF2-40B4-BE49-F238E27FC236}">
                <a16:creationId xmlns:a16="http://schemas.microsoft.com/office/drawing/2014/main" id="{CA5C5FD8-2E72-443C-891E-CDA984F8AD0F}"/>
              </a:ext>
            </a:extLst>
          </p:cNvPr>
          <p:cNvSpPr/>
          <p:nvPr/>
        </p:nvSpPr>
        <p:spPr>
          <a:xfrm>
            <a:off x="3304032" y="0"/>
            <a:ext cx="3300984" cy="6858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6ACEEAD-7687-4245-954D-8CB2AA6B0545}"/>
              </a:ext>
            </a:extLst>
          </p:cNvPr>
          <p:cNvSpPr/>
          <p:nvPr/>
        </p:nvSpPr>
        <p:spPr>
          <a:xfrm>
            <a:off x="6605016" y="0"/>
            <a:ext cx="3300984" cy="6858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D8328401-73F7-44B8-87FF-7173C896F3F0}"/>
              </a:ext>
            </a:extLst>
          </p:cNvPr>
          <p:cNvSpPr/>
          <p:nvPr/>
        </p:nvSpPr>
        <p:spPr>
          <a:xfrm>
            <a:off x="1" y="-1"/>
            <a:ext cx="3300984" cy="6858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46517673-82F5-4924-9B93-B18FA113B80B}"/>
              </a:ext>
            </a:extLst>
          </p:cNvPr>
          <p:cNvSpPr txBox="1"/>
          <p:nvPr/>
        </p:nvSpPr>
        <p:spPr>
          <a:xfrm>
            <a:off x="0" y="2264111"/>
            <a:ext cx="3300984" cy="3785652"/>
          </a:xfrm>
          <a:prstGeom prst="rect">
            <a:avLst/>
          </a:prstGeom>
          <a:noFill/>
        </p:spPr>
        <p:txBody>
          <a:bodyPr wrap="square" rtlCol="0">
            <a:spAutoFit/>
          </a:bodyPr>
          <a:lstStyle/>
          <a:p>
            <a:pPr algn="just"/>
            <a:r>
              <a:rPr lang="en-US" sz="1500" dirty="0">
                <a:latin typeface="Times New Roman" panose="02020603050405020304" pitchFamily="18" charset="0"/>
                <a:cs typeface="Times New Roman" panose="02020603050405020304" pitchFamily="18" charset="0"/>
              </a:rPr>
              <a:t>Padang </a:t>
            </a:r>
            <a:r>
              <a:rPr lang="en-US" sz="1500" dirty="0" err="1">
                <a:latin typeface="Times New Roman" panose="02020603050405020304" pitchFamily="18" charset="0"/>
                <a:cs typeface="Times New Roman" panose="02020603050405020304" pitchFamily="18" charset="0"/>
              </a:rPr>
              <a:t>Besar</a:t>
            </a:r>
            <a:r>
              <a:rPr lang="en-US" sz="1500" dirty="0">
                <a:latin typeface="Times New Roman" panose="02020603050405020304" pitchFamily="18" charset="0"/>
                <a:cs typeface="Times New Roman" panose="02020603050405020304" pitchFamily="18" charset="0"/>
              </a:rPr>
              <a:t> is the merging point for Thais and Malaysians. Many Malaysians travel up to Thailand through this point and likewise for their Thai counterparts, on shopping, business or recreational trips. The railway station has a long platform, manned by Malaysians on one side and the Thais on the other. Besides the Immigration checkpoints and some signs, it is hard to distinguish where the border actually lies because culturally, both sides are so enmeshed. Beyond the rail tracks is </a:t>
            </a:r>
            <a:r>
              <a:rPr lang="en-US" sz="1500" dirty="0" err="1">
                <a:latin typeface="Times New Roman" panose="02020603050405020304" pitchFamily="18" charset="0"/>
                <a:cs typeface="Times New Roman" panose="02020603050405020304" pitchFamily="18" charset="0"/>
              </a:rPr>
              <a:t>Pekan</a:t>
            </a:r>
            <a:r>
              <a:rPr lang="en-US" sz="1500" dirty="0">
                <a:latin typeface="Times New Roman" panose="02020603050405020304" pitchFamily="18" charset="0"/>
                <a:cs typeface="Times New Roman" panose="02020603050405020304" pitchFamily="18" charset="0"/>
              </a:rPr>
              <a:t> Siam, bargain-hunters' paradise. The town is filled with textiles, clothing, handicraft, foodstuff, fruits and souvenirs.</a:t>
            </a:r>
          </a:p>
        </p:txBody>
      </p:sp>
      <p:pic>
        <p:nvPicPr>
          <p:cNvPr id="11" name="Picture 10">
            <a:extLst>
              <a:ext uri="{FF2B5EF4-FFF2-40B4-BE49-F238E27FC236}">
                <a16:creationId xmlns:a16="http://schemas.microsoft.com/office/drawing/2014/main" id="{6E0D78A4-46EA-4945-8546-E778F30B92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611" y="372050"/>
            <a:ext cx="3100810" cy="1742771"/>
          </a:xfrm>
          <a:prstGeom prst="rect">
            <a:avLst/>
          </a:prstGeom>
        </p:spPr>
      </p:pic>
      <p:pic>
        <p:nvPicPr>
          <p:cNvPr id="15" name="Picture 14">
            <a:extLst>
              <a:ext uri="{FF2B5EF4-FFF2-40B4-BE49-F238E27FC236}">
                <a16:creationId xmlns:a16="http://schemas.microsoft.com/office/drawing/2014/main" id="{ACE81D6B-FB3A-4B6C-9D75-61973C7350B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04597" y="372050"/>
            <a:ext cx="1880119" cy="1742771"/>
          </a:xfrm>
          <a:prstGeom prst="rect">
            <a:avLst/>
          </a:prstGeom>
        </p:spPr>
      </p:pic>
      <p:sp>
        <p:nvSpPr>
          <p:cNvPr id="16" name="TextBox 15">
            <a:extLst>
              <a:ext uri="{FF2B5EF4-FFF2-40B4-BE49-F238E27FC236}">
                <a16:creationId xmlns:a16="http://schemas.microsoft.com/office/drawing/2014/main" id="{2E0A4218-5367-429A-BB90-229A046765E5}"/>
              </a:ext>
            </a:extLst>
          </p:cNvPr>
          <p:cNvSpPr txBox="1"/>
          <p:nvPr/>
        </p:nvSpPr>
        <p:spPr>
          <a:xfrm>
            <a:off x="8888932" y="318681"/>
            <a:ext cx="915457" cy="1938992"/>
          </a:xfrm>
          <a:prstGeom prst="rect">
            <a:avLst/>
          </a:prstGeom>
          <a:noFill/>
        </p:spPr>
        <p:txBody>
          <a:bodyPr wrap="square" rtlCol="0">
            <a:spAutoFit/>
          </a:bodyPr>
          <a:lstStyle/>
          <a:p>
            <a:pPr algn="just"/>
            <a:r>
              <a:rPr lang="en-US" sz="1500" dirty="0">
                <a:latin typeface="Times New Roman" panose="02020603050405020304" pitchFamily="18" charset="0"/>
                <a:cs typeface="Times New Roman" panose="02020603050405020304" pitchFamily="18" charset="0"/>
              </a:rPr>
              <a:t>Ostrich Park is located near the road from </a:t>
            </a:r>
            <a:r>
              <a:rPr lang="en-US" sz="1500" dirty="0" err="1">
                <a:latin typeface="Times New Roman" panose="02020603050405020304" pitchFamily="18" charset="0"/>
                <a:cs typeface="Times New Roman" panose="02020603050405020304" pitchFamily="18" charset="0"/>
              </a:rPr>
              <a:t>Kangar</a:t>
            </a:r>
            <a:r>
              <a:rPr lang="en-US" sz="1500" dirty="0">
                <a:latin typeface="Times New Roman" panose="02020603050405020304" pitchFamily="18" charset="0"/>
                <a:cs typeface="Times New Roman" panose="02020603050405020304" pitchFamily="18" charset="0"/>
              </a:rPr>
              <a:t> heading</a:t>
            </a:r>
          </a:p>
        </p:txBody>
      </p:sp>
      <p:pic>
        <p:nvPicPr>
          <p:cNvPr id="19" name="Picture 18">
            <a:extLst>
              <a:ext uri="{FF2B5EF4-FFF2-40B4-BE49-F238E27FC236}">
                <a16:creationId xmlns:a16="http://schemas.microsoft.com/office/drawing/2014/main" id="{B5191FE1-ED17-4704-8164-4151E07F1E91}"/>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rot="20965302">
            <a:off x="6799176" y="4440487"/>
            <a:ext cx="1833934" cy="1217733"/>
          </a:xfrm>
          <a:prstGeom prst="rect">
            <a:avLst/>
          </a:prstGeom>
        </p:spPr>
      </p:pic>
      <p:sp>
        <p:nvSpPr>
          <p:cNvPr id="17" name="TextBox 16">
            <a:extLst>
              <a:ext uri="{FF2B5EF4-FFF2-40B4-BE49-F238E27FC236}">
                <a16:creationId xmlns:a16="http://schemas.microsoft.com/office/drawing/2014/main" id="{06091BBA-D73E-4DC4-8D72-28F49B7640FB}"/>
              </a:ext>
            </a:extLst>
          </p:cNvPr>
          <p:cNvSpPr txBox="1"/>
          <p:nvPr/>
        </p:nvSpPr>
        <p:spPr>
          <a:xfrm>
            <a:off x="6804596" y="2114821"/>
            <a:ext cx="2999793" cy="2400657"/>
          </a:xfrm>
          <a:prstGeom prst="rect">
            <a:avLst/>
          </a:prstGeom>
          <a:noFill/>
        </p:spPr>
        <p:txBody>
          <a:bodyPr wrap="square" rtlCol="0">
            <a:spAutoFit/>
          </a:bodyPr>
          <a:lstStyle/>
          <a:p>
            <a:pPr algn="just"/>
            <a:r>
              <a:rPr lang="en-US" sz="1500" dirty="0">
                <a:latin typeface="Times New Roman" panose="02020603050405020304" pitchFamily="18" charset="0"/>
                <a:cs typeface="Times New Roman" panose="02020603050405020304" pitchFamily="18" charset="0"/>
              </a:rPr>
              <a:t>to Padang </a:t>
            </a:r>
            <a:r>
              <a:rPr lang="en-US" sz="1500" dirty="0" err="1">
                <a:latin typeface="Times New Roman" panose="02020603050405020304" pitchFamily="18" charset="0"/>
                <a:cs typeface="Times New Roman" panose="02020603050405020304" pitchFamily="18" charset="0"/>
              </a:rPr>
              <a:t>Besar</a:t>
            </a:r>
            <a:r>
              <a:rPr lang="en-US" sz="1500" dirty="0">
                <a:latin typeface="Times New Roman" panose="02020603050405020304" pitchFamily="18" charset="0"/>
                <a:cs typeface="Times New Roman" panose="02020603050405020304" pitchFamily="18" charset="0"/>
              </a:rPr>
              <a:t> which has become popular among people, especially visitors who want to see the rare bird up close. It is located at the crossroads around 10 km from Padang </a:t>
            </a:r>
            <a:r>
              <a:rPr lang="en-US" sz="1500" dirty="0" err="1">
                <a:latin typeface="Times New Roman" panose="02020603050405020304" pitchFamily="18" charset="0"/>
                <a:cs typeface="Times New Roman" panose="02020603050405020304" pitchFamily="18" charset="0"/>
              </a:rPr>
              <a:t>Besar</a:t>
            </a:r>
            <a:r>
              <a:rPr lang="en-US" sz="1500" dirty="0">
                <a:latin typeface="Times New Roman" panose="02020603050405020304" pitchFamily="18" charset="0"/>
                <a:cs typeface="Times New Roman" panose="02020603050405020304" pitchFamily="18" charset="0"/>
              </a:rPr>
              <a:t> dealer. It became the focus as ostriches can be touched and fed by visitors. Ostrich farm is owned by the State Veterinary Perlis and is open daily.</a:t>
            </a:r>
          </a:p>
        </p:txBody>
      </p:sp>
      <p:pic>
        <p:nvPicPr>
          <p:cNvPr id="21" name="Picture 20">
            <a:extLst>
              <a:ext uri="{FF2B5EF4-FFF2-40B4-BE49-F238E27FC236}">
                <a16:creationId xmlns:a16="http://schemas.microsoft.com/office/drawing/2014/main" id="{96E8652D-013B-49D9-BA9D-FDBCF828AA9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824814">
            <a:off x="7806859" y="5502640"/>
            <a:ext cx="1946929" cy="1094246"/>
          </a:xfrm>
          <a:prstGeom prst="rect">
            <a:avLst/>
          </a:prstGeom>
        </p:spPr>
      </p:pic>
      <p:pic>
        <p:nvPicPr>
          <p:cNvPr id="23" name="Picture 22">
            <a:extLst>
              <a:ext uri="{FF2B5EF4-FFF2-40B4-BE49-F238E27FC236}">
                <a16:creationId xmlns:a16="http://schemas.microsoft.com/office/drawing/2014/main" id="{B854747A-F352-4A90-8DDD-370B3AA1D82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522980" y="4330164"/>
            <a:ext cx="2860040" cy="2143760"/>
          </a:xfrm>
          <a:prstGeom prst="rect">
            <a:avLst/>
          </a:prstGeom>
        </p:spPr>
      </p:pic>
      <p:sp>
        <p:nvSpPr>
          <p:cNvPr id="24" name="TextBox 23">
            <a:extLst>
              <a:ext uri="{FF2B5EF4-FFF2-40B4-BE49-F238E27FC236}">
                <a16:creationId xmlns:a16="http://schemas.microsoft.com/office/drawing/2014/main" id="{85306C3E-6901-4675-BE71-EC936C34F13C}"/>
              </a:ext>
            </a:extLst>
          </p:cNvPr>
          <p:cNvSpPr txBox="1"/>
          <p:nvPr/>
        </p:nvSpPr>
        <p:spPr>
          <a:xfrm>
            <a:off x="3307079" y="372050"/>
            <a:ext cx="3300984" cy="4016484"/>
          </a:xfrm>
          <a:prstGeom prst="rect">
            <a:avLst/>
          </a:prstGeom>
          <a:noFill/>
        </p:spPr>
        <p:txBody>
          <a:bodyPr wrap="square" rtlCol="0">
            <a:spAutoFit/>
          </a:bodyPr>
          <a:lstStyle/>
          <a:p>
            <a:pPr algn="just"/>
            <a:r>
              <a:rPr lang="en-US" sz="1500" dirty="0">
                <a:latin typeface="Times New Roman" panose="02020603050405020304" pitchFamily="18" charset="0"/>
                <a:cs typeface="Times New Roman" panose="02020603050405020304" pitchFamily="18" charset="0"/>
              </a:rPr>
              <a:t>Padang </a:t>
            </a:r>
            <a:r>
              <a:rPr lang="en-US" sz="1500" dirty="0" err="1">
                <a:latin typeface="Times New Roman" panose="02020603050405020304" pitchFamily="18" charset="0"/>
                <a:cs typeface="Times New Roman" panose="02020603050405020304" pitchFamily="18" charset="0"/>
              </a:rPr>
              <a:t>Besar</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Arked</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Niaga</a:t>
            </a:r>
            <a:r>
              <a:rPr lang="en-US" sz="1500" dirty="0">
                <a:latin typeface="Times New Roman" panose="02020603050405020304" pitchFamily="18" charset="0"/>
                <a:cs typeface="Times New Roman" panose="02020603050405020304" pitchFamily="18" charset="0"/>
              </a:rPr>
              <a:t>' is a popular shopping heaven for both Malaysian and Thailand since 1960. Most visitors come by during the weekends to get their shopping supply, sometimes up thousands of visitors at one time. Though it's not the glamour high end market, Padang </a:t>
            </a:r>
            <a:r>
              <a:rPr lang="en-US" sz="1500" dirty="0" err="1">
                <a:latin typeface="Times New Roman" panose="02020603050405020304" pitchFamily="18" charset="0"/>
                <a:cs typeface="Times New Roman" panose="02020603050405020304" pitchFamily="18" charset="0"/>
              </a:rPr>
              <a:t>Besar</a:t>
            </a:r>
            <a:r>
              <a:rPr lang="en-US" sz="1500" dirty="0">
                <a:latin typeface="Times New Roman" panose="02020603050405020304" pitchFamily="18" charset="0"/>
                <a:cs typeface="Times New Roman" panose="02020603050405020304" pitchFamily="18" charset="0"/>
              </a:rPr>
              <a:t> sure has its own charm. It is a blend of 2 neighboring countries cultures with many local products to offer. The range of products includes textile, fashion, handicraft, food, jewelry and ironware. Most Malaysian would visit the Complex </a:t>
            </a:r>
            <a:r>
              <a:rPr lang="en-US" sz="1500" dirty="0" err="1">
                <a:latin typeface="Times New Roman" panose="02020603050405020304" pitchFamily="18" charset="0"/>
                <a:cs typeface="Times New Roman" panose="02020603050405020304" pitchFamily="18" charset="0"/>
              </a:rPr>
              <a:t>Aked</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Niaga</a:t>
            </a:r>
            <a:r>
              <a:rPr lang="en-US" sz="1500" dirty="0">
                <a:latin typeface="Times New Roman" panose="02020603050405020304" pitchFamily="18" charset="0"/>
                <a:cs typeface="Times New Roman" panose="02020603050405020304" pitchFamily="18" charset="0"/>
              </a:rPr>
              <a:t> and </a:t>
            </a:r>
            <a:r>
              <a:rPr lang="en-US" sz="1500" dirty="0" err="1">
                <a:latin typeface="Times New Roman" panose="02020603050405020304" pitchFamily="18" charset="0"/>
                <a:cs typeface="Times New Roman" panose="02020603050405020304" pitchFamily="18" charset="0"/>
              </a:rPr>
              <a:t>Gapura</a:t>
            </a:r>
            <a:r>
              <a:rPr lang="en-US" sz="1500" dirty="0">
                <a:latin typeface="Times New Roman" panose="02020603050405020304" pitchFamily="18" charset="0"/>
                <a:cs typeface="Times New Roman" panose="02020603050405020304" pitchFamily="18" charset="0"/>
              </a:rPr>
              <a:t> Square, whereas the Thai prefer to shop at Jalan </a:t>
            </a:r>
            <a:r>
              <a:rPr lang="en-US" sz="1500" dirty="0" err="1">
                <a:latin typeface="Times New Roman" panose="02020603050405020304" pitchFamily="18" charset="0"/>
                <a:cs typeface="Times New Roman" panose="02020603050405020304" pitchFamily="18" charset="0"/>
              </a:rPr>
              <a:t>Besar</a:t>
            </a:r>
            <a:r>
              <a:rPr lang="en-US" sz="15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54493828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190</TotalTime>
  <Words>282</Words>
  <Application>Microsoft Office PowerPoint</Application>
  <PresentationFormat>A4 Paper (210x297 mm)</PresentationFormat>
  <Paragraphs>16</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Times New Roman</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Lolx Ooi</dc:creator>
  <cp:lastModifiedBy>Lolx Ooi</cp:lastModifiedBy>
  <cp:revision>14</cp:revision>
  <dcterms:created xsi:type="dcterms:W3CDTF">2019-04-08T01:09:15Z</dcterms:created>
  <dcterms:modified xsi:type="dcterms:W3CDTF">2019-04-08T04:19:59Z</dcterms:modified>
</cp:coreProperties>
</file>