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0" d="100"/>
          <a:sy n="50" d="100"/>
        </p:scale>
        <p:origin x="1906" y="73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30A2109-E6E6-42A5-9A61-4B919EC8DC67}" type="datetimeFigureOut">
              <a:rPr lang="en-US" smtClean="0"/>
              <a:t>5/6/2019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B4CDC5-E177-4C3F-B207-25BFA82C2F8A}" type="slidenum">
              <a:rPr lang="en-US" smtClean="0"/>
              <a:t>‹#›</a:t>
            </a:fld>
            <a:endParaRPr lang="en-US"/>
          </a:p>
        </p:txBody>
      </p:sp>
    </p:spTree>
    <p:extLst>
      <p:ext uri="{BB962C8B-B14F-4D97-AF65-F5344CB8AC3E}">
        <p14:creationId xmlns:p14="http://schemas.microsoft.com/office/powerpoint/2010/main" val="3038845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0A2109-E6E6-42A5-9A61-4B919EC8DC67}" type="datetimeFigureOut">
              <a:rPr lang="en-US" smtClean="0"/>
              <a:t>5/6/2019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B4CDC5-E177-4C3F-B207-25BFA82C2F8A}" type="slidenum">
              <a:rPr lang="en-US" smtClean="0"/>
              <a:t>‹#›</a:t>
            </a:fld>
            <a:endParaRPr lang="en-US"/>
          </a:p>
        </p:txBody>
      </p:sp>
    </p:spTree>
    <p:extLst>
      <p:ext uri="{BB962C8B-B14F-4D97-AF65-F5344CB8AC3E}">
        <p14:creationId xmlns:p14="http://schemas.microsoft.com/office/powerpoint/2010/main" val="70129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A2109-E6E6-42A5-9A61-4B919EC8DC67}" type="datetimeFigureOut">
              <a:rPr lang="en-US" smtClean="0"/>
              <a:t>5/6/2019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B4CDC5-E177-4C3F-B207-25BFA82C2F8A}" type="slidenum">
              <a:rPr lang="en-US" smtClean="0"/>
              <a:t>‹#›</a:t>
            </a:fld>
            <a:endParaRPr lang="en-US"/>
          </a:p>
        </p:txBody>
      </p:sp>
    </p:spTree>
    <p:extLst>
      <p:ext uri="{BB962C8B-B14F-4D97-AF65-F5344CB8AC3E}">
        <p14:creationId xmlns:p14="http://schemas.microsoft.com/office/powerpoint/2010/main" val="1753319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30A2109-E6E6-42A5-9A61-4B919EC8DC67}" type="datetimeFigureOut">
              <a:rPr lang="en-US" smtClean="0"/>
              <a:t>5/6/2019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B4CDC5-E177-4C3F-B207-25BFA82C2F8A}" type="slidenum">
              <a:rPr lang="en-US" smtClean="0"/>
              <a:t>‹#›</a:t>
            </a:fld>
            <a:endParaRPr lang="en-US"/>
          </a:p>
        </p:txBody>
      </p:sp>
    </p:spTree>
    <p:extLst>
      <p:ext uri="{BB962C8B-B14F-4D97-AF65-F5344CB8AC3E}">
        <p14:creationId xmlns:p14="http://schemas.microsoft.com/office/powerpoint/2010/main" val="1914363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30A2109-E6E6-42A5-9A61-4B919EC8DC67}" type="datetimeFigureOut">
              <a:rPr lang="en-US" smtClean="0"/>
              <a:t>5/6/2019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B4CDC5-E177-4C3F-B207-25BFA82C2F8A}" type="slidenum">
              <a:rPr lang="en-US" smtClean="0"/>
              <a:t>‹#›</a:t>
            </a:fld>
            <a:endParaRPr lang="en-US"/>
          </a:p>
        </p:txBody>
      </p:sp>
    </p:spTree>
    <p:extLst>
      <p:ext uri="{BB962C8B-B14F-4D97-AF65-F5344CB8AC3E}">
        <p14:creationId xmlns:p14="http://schemas.microsoft.com/office/powerpoint/2010/main" val="10144389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30A2109-E6E6-42A5-9A61-4B919EC8DC67}" type="datetimeFigureOut">
              <a:rPr lang="en-US" smtClean="0"/>
              <a:t>5/6/2019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B4CDC5-E177-4C3F-B207-25BFA82C2F8A}" type="slidenum">
              <a:rPr lang="en-US" smtClean="0"/>
              <a:t>‹#›</a:t>
            </a:fld>
            <a:endParaRPr lang="en-US"/>
          </a:p>
        </p:txBody>
      </p:sp>
    </p:spTree>
    <p:extLst>
      <p:ext uri="{BB962C8B-B14F-4D97-AF65-F5344CB8AC3E}">
        <p14:creationId xmlns:p14="http://schemas.microsoft.com/office/powerpoint/2010/main" val="2355395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A2109-E6E6-42A5-9A61-4B919EC8DC67}" type="datetimeFigureOut">
              <a:rPr lang="en-US" smtClean="0"/>
              <a:t>5/6/2019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B4CDC5-E177-4C3F-B207-25BFA82C2F8A}" type="slidenum">
              <a:rPr lang="en-US" smtClean="0"/>
              <a:t>‹#›</a:t>
            </a:fld>
            <a:endParaRPr lang="en-US"/>
          </a:p>
        </p:txBody>
      </p:sp>
    </p:spTree>
    <p:extLst>
      <p:ext uri="{BB962C8B-B14F-4D97-AF65-F5344CB8AC3E}">
        <p14:creationId xmlns:p14="http://schemas.microsoft.com/office/powerpoint/2010/main" val="1756157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30A2109-E6E6-42A5-9A61-4B919EC8DC67}" type="datetimeFigureOut">
              <a:rPr lang="en-US" smtClean="0"/>
              <a:t>5/6/2019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B4CDC5-E177-4C3F-B207-25BFA82C2F8A}" type="slidenum">
              <a:rPr lang="en-US" smtClean="0"/>
              <a:t>‹#›</a:t>
            </a:fld>
            <a:endParaRPr lang="en-US"/>
          </a:p>
        </p:txBody>
      </p:sp>
    </p:spTree>
    <p:extLst>
      <p:ext uri="{BB962C8B-B14F-4D97-AF65-F5344CB8AC3E}">
        <p14:creationId xmlns:p14="http://schemas.microsoft.com/office/powerpoint/2010/main" val="768504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A2109-E6E6-42A5-9A61-4B919EC8DC67}" type="datetimeFigureOut">
              <a:rPr lang="en-US" smtClean="0"/>
              <a:t>5/6/2019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B4CDC5-E177-4C3F-B207-25BFA82C2F8A}" type="slidenum">
              <a:rPr lang="en-US" smtClean="0"/>
              <a:t>‹#›</a:t>
            </a:fld>
            <a:endParaRPr lang="en-US"/>
          </a:p>
        </p:txBody>
      </p:sp>
    </p:spTree>
    <p:extLst>
      <p:ext uri="{BB962C8B-B14F-4D97-AF65-F5344CB8AC3E}">
        <p14:creationId xmlns:p14="http://schemas.microsoft.com/office/powerpoint/2010/main" val="3043867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A2109-E6E6-42A5-9A61-4B919EC8DC67}" type="datetimeFigureOut">
              <a:rPr lang="en-US" smtClean="0"/>
              <a:t>5/6/2019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B4CDC5-E177-4C3F-B207-25BFA82C2F8A}" type="slidenum">
              <a:rPr lang="en-US" smtClean="0"/>
              <a:t>‹#›</a:t>
            </a:fld>
            <a:endParaRPr lang="en-US"/>
          </a:p>
        </p:txBody>
      </p:sp>
    </p:spTree>
    <p:extLst>
      <p:ext uri="{BB962C8B-B14F-4D97-AF65-F5344CB8AC3E}">
        <p14:creationId xmlns:p14="http://schemas.microsoft.com/office/powerpoint/2010/main" val="3314987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A2109-E6E6-42A5-9A61-4B919EC8DC67}" type="datetimeFigureOut">
              <a:rPr lang="en-US" smtClean="0"/>
              <a:t>5/6/2019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B4CDC5-E177-4C3F-B207-25BFA82C2F8A}"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2758508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A2109-E6E6-42A5-9A61-4B919EC8DC67}" type="datetimeFigureOut">
              <a:rPr lang="en-US" smtClean="0"/>
              <a:t>5/6/2019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B4CDC5-E177-4C3F-B207-25BFA82C2F8A}" type="slidenum">
              <a:rPr lang="en-US" smtClean="0"/>
              <a:t>‹#›</a:t>
            </a:fld>
            <a:endParaRPr lang="en-US"/>
          </a:p>
        </p:txBody>
      </p:sp>
    </p:spTree>
    <p:extLst>
      <p:ext uri="{BB962C8B-B14F-4D97-AF65-F5344CB8AC3E}">
        <p14:creationId xmlns:p14="http://schemas.microsoft.com/office/powerpoint/2010/main" val="818743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A2109-E6E6-42A5-9A61-4B919EC8DC67}" type="datetimeFigureOut">
              <a:rPr lang="en-US" smtClean="0"/>
              <a:t>5/6/2019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B4CDC5-E177-4C3F-B207-25BFA82C2F8A}"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224026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A2109-E6E6-42A5-9A61-4B919EC8DC67}" type="datetimeFigureOut">
              <a:rPr lang="en-US" smtClean="0"/>
              <a:t>5/6/2019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B4CDC5-E177-4C3F-B207-25BFA82C2F8A}" type="slidenum">
              <a:rPr lang="en-US" smtClean="0"/>
              <a:t>‹#›</a:t>
            </a:fld>
            <a:endParaRPr lang="en-US"/>
          </a:p>
        </p:txBody>
      </p:sp>
    </p:spTree>
    <p:extLst>
      <p:ext uri="{BB962C8B-B14F-4D97-AF65-F5344CB8AC3E}">
        <p14:creationId xmlns:p14="http://schemas.microsoft.com/office/powerpoint/2010/main" val="752799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0A2109-E6E6-42A5-9A61-4B919EC8DC67}" type="datetimeFigureOut">
              <a:rPr lang="en-US" smtClean="0"/>
              <a:t>5/6/2019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B4CDC5-E177-4C3F-B207-25BFA82C2F8A}" type="slidenum">
              <a:rPr lang="en-US" smtClean="0"/>
              <a:t>‹#›</a:t>
            </a:fld>
            <a:endParaRPr lang="en-US"/>
          </a:p>
        </p:txBody>
      </p:sp>
    </p:spTree>
    <p:extLst>
      <p:ext uri="{BB962C8B-B14F-4D97-AF65-F5344CB8AC3E}">
        <p14:creationId xmlns:p14="http://schemas.microsoft.com/office/powerpoint/2010/main" val="26713980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0A2109-E6E6-42A5-9A61-4B919EC8DC67}" type="datetimeFigureOut">
              <a:rPr lang="en-US" smtClean="0"/>
              <a:t>5/6/2019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B4CDC5-E177-4C3F-B207-25BFA82C2F8A}" type="slidenum">
              <a:rPr lang="en-US" smtClean="0"/>
              <a:t>‹#›</a:t>
            </a:fld>
            <a:endParaRPr lang="en-US"/>
          </a:p>
        </p:txBody>
      </p:sp>
    </p:spTree>
    <p:extLst>
      <p:ext uri="{BB962C8B-B14F-4D97-AF65-F5344CB8AC3E}">
        <p14:creationId xmlns:p14="http://schemas.microsoft.com/office/powerpoint/2010/main" val="2261630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30A2109-E6E6-42A5-9A61-4B919EC8DC67}" type="datetimeFigureOut">
              <a:rPr lang="en-US" smtClean="0"/>
              <a:t>5/6/2019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8B4CDC5-E177-4C3F-B207-25BFA82C2F8A}" type="slidenum">
              <a:rPr lang="en-US" smtClean="0"/>
              <a:t>‹#›</a:t>
            </a:fld>
            <a:endParaRPr lang="en-US"/>
          </a:p>
        </p:txBody>
      </p:sp>
    </p:spTree>
    <p:extLst>
      <p:ext uri="{BB962C8B-B14F-4D97-AF65-F5344CB8AC3E}">
        <p14:creationId xmlns:p14="http://schemas.microsoft.com/office/powerpoint/2010/main" val="22462688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79CFB-8652-438A-A317-B63B0D25B887}"/>
              </a:ext>
            </a:extLst>
          </p:cNvPr>
          <p:cNvSpPr>
            <a:spLocks noGrp="1"/>
          </p:cNvSpPr>
          <p:nvPr>
            <p:ph type="ctrTitle"/>
          </p:nvPr>
        </p:nvSpPr>
        <p:spPr/>
        <p:txBody>
          <a:bodyPr/>
          <a:lstStyle/>
          <a:p>
            <a:r>
              <a:rPr lang="en-US" dirty="0"/>
              <a:t>Sources of Happiness</a:t>
            </a:r>
          </a:p>
        </p:txBody>
      </p:sp>
      <p:graphicFrame>
        <p:nvGraphicFramePr>
          <p:cNvPr id="4" name="Table 3">
            <a:extLst>
              <a:ext uri="{FF2B5EF4-FFF2-40B4-BE49-F238E27FC236}">
                <a16:creationId xmlns:a16="http://schemas.microsoft.com/office/drawing/2014/main" id="{93D690AD-74FB-4DC8-B5E0-50AE0F7A6536}"/>
              </a:ext>
            </a:extLst>
          </p:cNvPr>
          <p:cNvGraphicFramePr>
            <a:graphicFrameLocks noGrp="1"/>
          </p:cNvGraphicFramePr>
          <p:nvPr>
            <p:extLst>
              <p:ext uri="{D42A27DB-BD31-4B8C-83A1-F6EECF244321}">
                <p14:modId xmlns:p14="http://schemas.microsoft.com/office/powerpoint/2010/main" val="3543174715"/>
              </p:ext>
            </p:extLst>
          </p:nvPr>
        </p:nvGraphicFramePr>
        <p:xfrm>
          <a:off x="2032000" y="4050836"/>
          <a:ext cx="8128000" cy="249428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212202897"/>
                    </a:ext>
                  </a:extLst>
                </a:gridCol>
                <a:gridCol w="4064000">
                  <a:extLst>
                    <a:ext uri="{9D8B030D-6E8A-4147-A177-3AD203B41FA5}">
                      <a16:colId xmlns:a16="http://schemas.microsoft.com/office/drawing/2014/main" val="4038757381"/>
                    </a:ext>
                  </a:extLst>
                </a:gridCol>
              </a:tblGrid>
              <a:tr h="370840">
                <a:tc>
                  <a:txBody>
                    <a:bodyPr/>
                    <a:lstStyle/>
                    <a:p>
                      <a:r>
                        <a:rPr lang="en-US" dirty="0"/>
                        <a:t>Name</a:t>
                      </a:r>
                    </a:p>
                  </a:txBody>
                  <a:tcPr/>
                </a:tc>
                <a:tc>
                  <a:txBody>
                    <a:bodyPr/>
                    <a:lstStyle/>
                    <a:p>
                      <a:r>
                        <a:rPr lang="en-US" dirty="0"/>
                        <a:t>Matric number</a:t>
                      </a:r>
                    </a:p>
                  </a:txBody>
                  <a:tcPr/>
                </a:tc>
                <a:extLst>
                  <a:ext uri="{0D108BD9-81ED-4DB2-BD59-A6C34878D82A}">
                    <a16:rowId xmlns:a16="http://schemas.microsoft.com/office/drawing/2014/main" val="2790508124"/>
                  </a:ext>
                </a:extLst>
              </a:tr>
              <a:tr h="370840">
                <a:tc>
                  <a:txBody>
                    <a:bodyPr/>
                    <a:lstStyle/>
                    <a:p>
                      <a:r>
                        <a:rPr lang="en-US" dirty="0"/>
                        <a:t>OOI WEI HERNG</a:t>
                      </a:r>
                    </a:p>
                  </a:txBody>
                  <a:tcPr/>
                </a:tc>
                <a:tc>
                  <a:txBody>
                    <a:bodyPr/>
                    <a:lstStyle/>
                    <a:p>
                      <a:r>
                        <a:rPr lang="en-US" dirty="0"/>
                        <a:t>181362335</a:t>
                      </a:r>
                    </a:p>
                  </a:txBody>
                  <a:tcPr/>
                </a:tc>
                <a:extLst>
                  <a:ext uri="{0D108BD9-81ED-4DB2-BD59-A6C34878D82A}">
                    <a16:rowId xmlns:a16="http://schemas.microsoft.com/office/drawing/2014/main" val="1929251096"/>
                  </a:ext>
                </a:extLst>
              </a:tr>
              <a:tr h="370840">
                <a:tc>
                  <a:txBody>
                    <a:bodyPr/>
                    <a:lstStyle/>
                    <a:p>
                      <a:r>
                        <a:rPr lang="en-US" dirty="0"/>
                        <a:t>ALAN LIM CHIN PING</a:t>
                      </a:r>
                    </a:p>
                  </a:txBody>
                  <a:tcPr/>
                </a:tc>
                <a:tc>
                  <a:txBody>
                    <a:bodyPr/>
                    <a:lstStyle/>
                    <a:p>
                      <a:r>
                        <a:rPr lang="en-US" dirty="0"/>
                        <a:t>181362299</a:t>
                      </a:r>
                    </a:p>
                  </a:txBody>
                  <a:tcPr/>
                </a:tc>
                <a:extLst>
                  <a:ext uri="{0D108BD9-81ED-4DB2-BD59-A6C34878D82A}">
                    <a16:rowId xmlns:a16="http://schemas.microsoft.com/office/drawing/2014/main" val="3084522173"/>
                  </a:ext>
                </a:extLst>
              </a:tr>
              <a:tr h="370840">
                <a:tc>
                  <a:txBody>
                    <a:bodyPr/>
                    <a:lstStyle/>
                    <a:p>
                      <a:r>
                        <a:rPr lang="en-US" dirty="0"/>
                        <a:t>MOHD FARIS AIMAN BIN MOHAMAD HAFIZI</a:t>
                      </a:r>
                    </a:p>
                  </a:txBody>
                  <a:tcPr/>
                </a:tc>
                <a:tc>
                  <a:txBody>
                    <a:bodyPr/>
                    <a:lstStyle/>
                    <a:p>
                      <a:r>
                        <a:rPr lang="en-US" dirty="0"/>
                        <a:t>181362313</a:t>
                      </a:r>
                    </a:p>
                  </a:txBody>
                  <a:tcPr/>
                </a:tc>
                <a:extLst>
                  <a:ext uri="{0D108BD9-81ED-4DB2-BD59-A6C34878D82A}">
                    <a16:rowId xmlns:a16="http://schemas.microsoft.com/office/drawing/2014/main" val="699827002"/>
                  </a:ext>
                </a:extLst>
              </a:tr>
              <a:tr h="370840">
                <a:tc>
                  <a:txBody>
                    <a:bodyPr/>
                    <a:lstStyle/>
                    <a:p>
                      <a:r>
                        <a:rPr lang="en-US" dirty="0"/>
                        <a:t>MUHAMAD IMRAN BIN ZENOL ABIDIN</a:t>
                      </a:r>
                    </a:p>
                  </a:txBody>
                  <a:tcPr/>
                </a:tc>
                <a:tc>
                  <a:txBody>
                    <a:bodyPr/>
                    <a:lstStyle/>
                    <a:p>
                      <a:r>
                        <a:rPr lang="en-US"/>
                        <a:t>181362316</a:t>
                      </a:r>
                      <a:endParaRPr lang="en-US" dirty="0"/>
                    </a:p>
                  </a:txBody>
                  <a:tcPr/>
                </a:tc>
                <a:extLst>
                  <a:ext uri="{0D108BD9-81ED-4DB2-BD59-A6C34878D82A}">
                    <a16:rowId xmlns:a16="http://schemas.microsoft.com/office/drawing/2014/main" val="695125687"/>
                  </a:ext>
                </a:extLst>
              </a:tr>
              <a:tr h="370840">
                <a:tc>
                  <a:txBody>
                    <a:bodyPr/>
                    <a:lstStyle/>
                    <a:p>
                      <a:r>
                        <a:rPr lang="en-US" dirty="0"/>
                        <a:t>MUHAMMAD HASMANIZAM BIN HASSAN</a:t>
                      </a:r>
                    </a:p>
                  </a:txBody>
                  <a:tcPr/>
                </a:tc>
                <a:tc>
                  <a:txBody>
                    <a:bodyPr/>
                    <a:lstStyle/>
                    <a:p>
                      <a:r>
                        <a:rPr lang="en-US" dirty="0"/>
                        <a:t>181362323</a:t>
                      </a:r>
                    </a:p>
                  </a:txBody>
                  <a:tcPr/>
                </a:tc>
                <a:extLst>
                  <a:ext uri="{0D108BD9-81ED-4DB2-BD59-A6C34878D82A}">
                    <a16:rowId xmlns:a16="http://schemas.microsoft.com/office/drawing/2014/main" val="4195383583"/>
                  </a:ext>
                </a:extLst>
              </a:tr>
            </a:tbl>
          </a:graphicData>
        </a:graphic>
      </p:graphicFrame>
    </p:spTree>
    <p:extLst>
      <p:ext uri="{BB962C8B-B14F-4D97-AF65-F5344CB8AC3E}">
        <p14:creationId xmlns:p14="http://schemas.microsoft.com/office/powerpoint/2010/main" val="3721210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B5873-CE93-4529-B9B7-AED9D27E2B90}"/>
              </a:ext>
            </a:extLst>
          </p:cNvPr>
          <p:cNvSpPr>
            <a:spLocks noGrp="1"/>
          </p:cNvSpPr>
          <p:nvPr>
            <p:ph type="title"/>
          </p:nvPr>
        </p:nvSpPr>
        <p:spPr/>
        <p:txBody>
          <a:bodyPr/>
          <a:lstStyle/>
          <a:p>
            <a:r>
              <a:rPr lang="en-US" dirty="0"/>
              <a:t>INTROUCTION</a:t>
            </a:r>
            <a:endParaRPr lang="en-US" dirty="0">
              <a:solidFill>
                <a:schemeClr val="tx1"/>
              </a:solidFill>
            </a:endParaRPr>
          </a:p>
        </p:txBody>
      </p:sp>
      <p:sp>
        <p:nvSpPr>
          <p:cNvPr id="3" name="Content Placeholder 2">
            <a:extLst>
              <a:ext uri="{FF2B5EF4-FFF2-40B4-BE49-F238E27FC236}">
                <a16:creationId xmlns:a16="http://schemas.microsoft.com/office/drawing/2014/main" id="{540920A4-C7C3-4992-935B-9D064BEA13B9}"/>
              </a:ext>
            </a:extLst>
          </p:cNvPr>
          <p:cNvSpPr>
            <a:spLocks noGrp="1"/>
          </p:cNvSpPr>
          <p:nvPr>
            <p:ph idx="1"/>
          </p:nvPr>
        </p:nvSpPr>
        <p:spPr/>
        <p:txBody>
          <a:bodyPr>
            <a:normAutofit/>
          </a:bodyPr>
          <a:lstStyle/>
          <a:p>
            <a:pPr>
              <a:buFont typeface="+mj-lt"/>
              <a:buAutoNum type="arabicPeriod"/>
            </a:pPr>
            <a:r>
              <a:rPr lang="en-US" sz="2200" dirty="0">
                <a:solidFill>
                  <a:schemeClr val="tx1"/>
                </a:solidFill>
              </a:rPr>
              <a:t>Happiness is a state, in other words, it isn’t a long-lasting, permanent feature or personality trait, but a more fleeting, changeable state.</a:t>
            </a:r>
          </a:p>
          <a:p>
            <a:pPr>
              <a:buFont typeface="+mj-lt"/>
              <a:buAutoNum type="arabicPeriod"/>
            </a:pPr>
            <a:r>
              <a:rPr lang="en-US" sz="2200" dirty="0">
                <a:solidFill>
                  <a:schemeClr val="tx1"/>
                </a:solidFill>
              </a:rPr>
              <a:t>Happiness is equated with feeling pleasure or contentment, meaning that happiness is not to be confused with joy, ecstasy, bliss, or other more intense feelings.</a:t>
            </a:r>
          </a:p>
          <a:p>
            <a:pPr>
              <a:buFont typeface="+mj-lt"/>
              <a:buAutoNum type="arabicPeriod"/>
            </a:pPr>
            <a:r>
              <a:rPr lang="en-US" sz="2200" dirty="0">
                <a:solidFill>
                  <a:schemeClr val="tx1"/>
                </a:solidFill>
              </a:rPr>
              <a:t>Happiness can be either feeling or showing, meaning that happiness is not necessarily an internal or external experience, but can be both.</a:t>
            </a:r>
          </a:p>
        </p:txBody>
      </p:sp>
    </p:spTree>
    <p:extLst>
      <p:ext uri="{BB962C8B-B14F-4D97-AF65-F5344CB8AC3E}">
        <p14:creationId xmlns:p14="http://schemas.microsoft.com/office/powerpoint/2010/main" val="3823476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C4C0F-5647-4FE5-A189-EE2E337091B1}"/>
              </a:ext>
            </a:extLst>
          </p:cNvPr>
          <p:cNvSpPr>
            <a:spLocks noGrp="1"/>
          </p:cNvSpPr>
          <p:nvPr>
            <p:ph type="title"/>
          </p:nvPr>
        </p:nvSpPr>
        <p:spPr/>
        <p:txBody>
          <a:bodyPr/>
          <a:lstStyle/>
          <a:p>
            <a:r>
              <a:rPr lang="en-US" dirty="0"/>
              <a:t>MAIN CONTENT</a:t>
            </a:r>
            <a:endParaRPr lang="en-US" dirty="0">
              <a:solidFill>
                <a:schemeClr val="tx1"/>
              </a:solidFill>
            </a:endParaRPr>
          </a:p>
        </p:txBody>
      </p:sp>
      <p:sp>
        <p:nvSpPr>
          <p:cNvPr id="3" name="Content Placeholder 2">
            <a:extLst>
              <a:ext uri="{FF2B5EF4-FFF2-40B4-BE49-F238E27FC236}">
                <a16:creationId xmlns:a16="http://schemas.microsoft.com/office/drawing/2014/main" id="{591D51B6-CE05-43E5-A055-CCA0FD10881C}"/>
              </a:ext>
            </a:extLst>
          </p:cNvPr>
          <p:cNvSpPr>
            <a:spLocks noGrp="1"/>
          </p:cNvSpPr>
          <p:nvPr>
            <p:ph idx="1"/>
          </p:nvPr>
        </p:nvSpPr>
        <p:spPr/>
        <p:txBody>
          <a:bodyPr>
            <a:normAutofit/>
          </a:bodyPr>
          <a:lstStyle/>
          <a:p>
            <a:r>
              <a:rPr lang="en-MY" sz="2500" b="1" i="1" u="sng" dirty="0">
                <a:solidFill>
                  <a:schemeClr val="tx1"/>
                </a:solidFill>
              </a:rPr>
              <a:t>What is Happiness?</a:t>
            </a:r>
          </a:p>
          <a:p>
            <a:pPr marL="514350" lvl="0" indent="-514350">
              <a:buFont typeface="+mj-lt"/>
              <a:buAutoNum type="arabicPeriod"/>
            </a:pPr>
            <a:r>
              <a:rPr lang="en-MY" sz="2200" dirty="0">
                <a:solidFill>
                  <a:schemeClr val="tx1"/>
                </a:solidFill>
              </a:rPr>
              <a:t>Happiness is the experience of joy, contentment, or positive well-being, combined with a sense that one’s life is good, meaningful, and worthwhile.</a:t>
            </a:r>
          </a:p>
          <a:p>
            <a:pPr marL="514350" indent="-514350">
              <a:buFont typeface="+mj-lt"/>
              <a:buAutoNum type="arabicPeriod"/>
            </a:pPr>
            <a:r>
              <a:rPr lang="en-MY" sz="2200" dirty="0">
                <a:solidFill>
                  <a:schemeClr val="tx1"/>
                </a:solidFill>
              </a:rPr>
              <a:t>Happiness is captures the fleeting positive emotions that come with happiness, along with a deeper sense of meaning and purpose in life.</a:t>
            </a:r>
          </a:p>
          <a:p>
            <a:pPr marL="514350" lvl="0" indent="-514350">
              <a:buFont typeface="+mj-lt"/>
              <a:buAutoNum type="arabicPeriod"/>
            </a:pPr>
            <a:r>
              <a:rPr lang="en-MY" sz="2200" dirty="0">
                <a:solidFill>
                  <a:schemeClr val="tx1"/>
                </a:solidFill>
              </a:rPr>
              <a:t>Happiness is a feeling of contentment, that life is just as it should be. Perfect happiness, enlightenment, comes when you have all of your needs satisfied.</a:t>
            </a:r>
          </a:p>
        </p:txBody>
      </p:sp>
    </p:spTree>
    <p:extLst>
      <p:ext uri="{BB962C8B-B14F-4D97-AF65-F5344CB8AC3E}">
        <p14:creationId xmlns:p14="http://schemas.microsoft.com/office/powerpoint/2010/main" val="888170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5D1A1-8837-41D6-8F89-82E0DA413B9A}"/>
              </a:ext>
            </a:extLst>
          </p:cNvPr>
          <p:cNvSpPr>
            <a:spLocks noGrp="1"/>
          </p:cNvSpPr>
          <p:nvPr>
            <p:ph type="title"/>
          </p:nvPr>
        </p:nvSpPr>
        <p:spPr/>
        <p:txBody>
          <a:bodyPr/>
          <a:lstStyle/>
          <a:p>
            <a:r>
              <a:rPr lang="en-US" dirty="0"/>
              <a:t>MAIN CONTENT</a:t>
            </a:r>
          </a:p>
        </p:txBody>
      </p:sp>
      <p:sp>
        <p:nvSpPr>
          <p:cNvPr id="3" name="Content Placeholder 2">
            <a:extLst>
              <a:ext uri="{FF2B5EF4-FFF2-40B4-BE49-F238E27FC236}">
                <a16:creationId xmlns:a16="http://schemas.microsoft.com/office/drawing/2014/main" id="{A7EDE2D8-CA20-415A-BA06-E198B903ACE2}"/>
              </a:ext>
            </a:extLst>
          </p:cNvPr>
          <p:cNvSpPr>
            <a:spLocks noGrp="1"/>
          </p:cNvSpPr>
          <p:nvPr>
            <p:ph idx="1"/>
          </p:nvPr>
        </p:nvSpPr>
        <p:spPr/>
        <p:txBody>
          <a:bodyPr>
            <a:normAutofit/>
          </a:bodyPr>
          <a:lstStyle/>
          <a:p>
            <a:r>
              <a:rPr lang="en-MY" sz="2500" b="1" i="1" u="sng" dirty="0">
                <a:solidFill>
                  <a:schemeClr val="tx1"/>
                </a:solidFill>
              </a:rPr>
              <a:t>What’s make people happy?</a:t>
            </a:r>
          </a:p>
          <a:p>
            <a:pPr marL="514350" lvl="0" indent="-514350">
              <a:buFont typeface="+mj-lt"/>
              <a:buAutoNum type="arabicPeriod"/>
            </a:pPr>
            <a:r>
              <a:rPr lang="en-MY" sz="2200" dirty="0"/>
              <a:t>Happiness is when your life fulfils your needs.</a:t>
            </a:r>
          </a:p>
          <a:p>
            <a:pPr marL="514350" lvl="0" indent="-514350">
              <a:buFont typeface="+mj-lt"/>
              <a:buAutoNum type="arabicPeriod"/>
            </a:pPr>
            <a:r>
              <a:rPr lang="en-MY" sz="2200" dirty="0"/>
              <a:t>Happiness comes when you feel satisfied and fulfilled. Happiness is a feeling of contentment. </a:t>
            </a:r>
          </a:p>
          <a:p>
            <a:pPr marL="514350" lvl="0" indent="-514350">
              <a:buFont typeface="+mj-lt"/>
              <a:buAutoNum type="arabicPeriod"/>
            </a:pPr>
            <a:r>
              <a:rPr lang="en-MY" sz="2200" dirty="0"/>
              <a:t>Happiness is when you to somewhere that beautiful place makes you feel happy.</a:t>
            </a:r>
          </a:p>
        </p:txBody>
      </p:sp>
    </p:spTree>
    <p:extLst>
      <p:ext uri="{BB962C8B-B14F-4D97-AF65-F5344CB8AC3E}">
        <p14:creationId xmlns:p14="http://schemas.microsoft.com/office/powerpoint/2010/main" val="2004262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8D505-C244-4263-85E8-B3A6C05669AA}"/>
              </a:ext>
            </a:extLst>
          </p:cNvPr>
          <p:cNvSpPr>
            <a:spLocks noGrp="1"/>
          </p:cNvSpPr>
          <p:nvPr>
            <p:ph type="title"/>
          </p:nvPr>
        </p:nvSpPr>
        <p:spPr/>
        <p:txBody>
          <a:bodyPr/>
          <a:lstStyle/>
          <a:p>
            <a:r>
              <a:rPr lang="en-US" dirty="0"/>
              <a:t>MAIN CONTENT</a:t>
            </a:r>
          </a:p>
        </p:txBody>
      </p:sp>
      <p:sp>
        <p:nvSpPr>
          <p:cNvPr id="3" name="Content Placeholder 2">
            <a:extLst>
              <a:ext uri="{FF2B5EF4-FFF2-40B4-BE49-F238E27FC236}">
                <a16:creationId xmlns:a16="http://schemas.microsoft.com/office/drawing/2014/main" id="{0A3A4BCC-C649-4DF5-8BC9-E297BF240497}"/>
              </a:ext>
            </a:extLst>
          </p:cNvPr>
          <p:cNvSpPr>
            <a:spLocks noGrp="1"/>
          </p:cNvSpPr>
          <p:nvPr>
            <p:ph idx="1"/>
          </p:nvPr>
        </p:nvSpPr>
        <p:spPr/>
        <p:txBody>
          <a:bodyPr/>
          <a:lstStyle/>
          <a:p>
            <a:r>
              <a:rPr lang="en-MY" sz="2500" b="1" i="1" u="sng" dirty="0">
                <a:solidFill>
                  <a:schemeClr val="tx1"/>
                </a:solidFill>
              </a:rPr>
              <a:t>What is positives effects of happiness</a:t>
            </a:r>
          </a:p>
          <a:p>
            <a:pPr marL="457200" indent="-457200">
              <a:buFont typeface="+mj-lt"/>
              <a:buAutoNum type="arabicPeriod"/>
            </a:pPr>
            <a:r>
              <a:rPr lang="en-MY" sz="2200" dirty="0"/>
              <a:t>Happiness improves our vision and our performance in many other areas . For example, student who are happy, they can study and perform better in their class.</a:t>
            </a:r>
          </a:p>
          <a:p>
            <a:endParaRPr lang="en-MY" dirty="0"/>
          </a:p>
          <a:p>
            <a:endParaRPr lang="en-US" dirty="0"/>
          </a:p>
        </p:txBody>
      </p:sp>
    </p:spTree>
    <p:extLst>
      <p:ext uri="{BB962C8B-B14F-4D97-AF65-F5344CB8AC3E}">
        <p14:creationId xmlns:p14="http://schemas.microsoft.com/office/powerpoint/2010/main" val="30787824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207B4-296E-4EFE-91B8-7F0CE6E25459}"/>
              </a:ext>
            </a:extLst>
          </p:cNvPr>
          <p:cNvSpPr>
            <a:spLocks noGrp="1"/>
          </p:cNvSpPr>
          <p:nvPr>
            <p:ph type="title"/>
          </p:nvPr>
        </p:nvSpPr>
        <p:spPr/>
        <p:txBody>
          <a:bodyPr/>
          <a:lstStyle/>
          <a:p>
            <a:r>
              <a:rPr lang="en-US" dirty="0"/>
              <a:t>MAIN CONTENT</a:t>
            </a:r>
          </a:p>
        </p:txBody>
      </p:sp>
      <p:sp>
        <p:nvSpPr>
          <p:cNvPr id="3" name="Content Placeholder 2">
            <a:extLst>
              <a:ext uri="{FF2B5EF4-FFF2-40B4-BE49-F238E27FC236}">
                <a16:creationId xmlns:a16="http://schemas.microsoft.com/office/drawing/2014/main" id="{92AA3729-E56C-4E4F-B961-DB85ACD76228}"/>
              </a:ext>
            </a:extLst>
          </p:cNvPr>
          <p:cNvSpPr>
            <a:spLocks noGrp="1"/>
          </p:cNvSpPr>
          <p:nvPr>
            <p:ph idx="1"/>
          </p:nvPr>
        </p:nvSpPr>
        <p:spPr/>
        <p:txBody>
          <a:bodyPr>
            <a:normAutofit lnSpcReduction="10000"/>
          </a:bodyPr>
          <a:lstStyle/>
          <a:p>
            <a:r>
              <a:rPr lang="en-MY" sz="2500" b="1" i="1" u="sng" dirty="0">
                <a:solidFill>
                  <a:schemeClr val="tx1"/>
                </a:solidFill>
              </a:rPr>
              <a:t>What the Advantages of Being Happiness?</a:t>
            </a:r>
          </a:p>
          <a:p>
            <a:pPr marL="514350" indent="-514350">
              <a:buFont typeface="+mj-lt"/>
              <a:buAutoNum type="arabicPeriod"/>
            </a:pPr>
            <a:r>
              <a:rPr lang="en-MY" sz="2200" dirty="0"/>
              <a:t>Happiness is good for our health, happy people are less likely to get sick, and they live longer.</a:t>
            </a:r>
          </a:p>
          <a:p>
            <a:pPr marL="514350" indent="-514350">
              <a:buFont typeface="+mj-lt"/>
              <a:buAutoNum type="arabicPeriod"/>
            </a:pPr>
            <a:r>
              <a:rPr lang="en-MY" sz="2200" dirty="0"/>
              <a:t>Happiness is good for our relationships. Happy people are more likely to get married and to have fulfilling marriages, and they have more friends.</a:t>
            </a:r>
          </a:p>
          <a:p>
            <a:pPr marL="514350" indent="-514350">
              <a:buFont typeface="+mj-lt"/>
              <a:buAutoNum type="arabicPeriod"/>
            </a:pPr>
            <a:r>
              <a:rPr lang="en-MY" sz="2200" dirty="0"/>
              <a:t>Happy people cope better with stress and trauma.</a:t>
            </a:r>
          </a:p>
          <a:p>
            <a:pPr marL="514350" indent="-514350">
              <a:buFont typeface="+mj-lt"/>
              <a:buAutoNum type="arabicPeriod"/>
            </a:pPr>
            <a:r>
              <a:rPr lang="en-MY" sz="2200" dirty="0"/>
              <a:t>Happy people are more creative and are better able to see the big picture.</a:t>
            </a:r>
          </a:p>
          <a:p>
            <a:pPr marL="514350" indent="-514350">
              <a:buFont typeface="+mj-lt"/>
              <a:buAutoNum type="arabicPeriod"/>
            </a:pPr>
            <a:r>
              <a:rPr lang="en-MY" sz="2200" dirty="0"/>
              <a:t>Happy people are more generous.</a:t>
            </a:r>
          </a:p>
          <a:p>
            <a:endParaRPr lang="en-US" dirty="0"/>
          </a:p>
        </p:txBody>
      </p:sp>
    </p:spTree>
    <p:extLst>
      <p:ext uri="{BB962C8B-B14F-4D97-AF65-F5344CB8AC3E}">
        <p14:creationId xmlns:p14="http://schemas.microsoft.com/office/powerpoint/2010/main" val="3410014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67E84-96A2-4C69-80FB-12AFA01D3BD5}"/>
              </a:ext>
            </a:extLst>
          </p:cNvPr>
          <p:cNvSpPr>
            <a:spLocks noGrp="1"/>
          </p:cNvSpPr>
          <p:nvPr>
            <p:ph type="title"/>
          </p:nvPr>
        </p:nvSpPr>
        <p:spPr/>
        <p:txBody>
          <a:bodyPr/>
          <a:lstStyle/>
          <a:p>
            <a:r>
              <a:rPr lang="en-US" dirty="0"/>
              <a:t>SOURCE OF INFORMATION</a:t>
            </a:r>
          </a:p>
        </p:txBody>
      </p:sp>
      <p:sp>
        <p:nvSpPr>
          <p:cNvPr id="3" name="Content Placeholder 2">
            <a:extLst>
              <a:ext uri="{FF2B5EF4-FFF2-40B4-BE49-F238E27FC236}">
                <a16:creationId xmlns:a16="http://schemas.microsoft.com/office/drawing/2014/main" id="{64CA2307-B7B0-497A-9ADA-40E2B3BBB8B4}"/>
              </a:ext>
            </a:extLst>
          </p:cNvPr>
          <p:cNvSpPr>
            <a:spLocks noGrp="1"/>
          </p:cNvSpPr>
          <p:nvPr>
            <p:ph idx="1"/>
          </p:nvPr>
        </p:nvSpPr>
        <p:spPr/>
        <p:txBody>
          <a:bodyPr>
            <a:noAutofit/>
          </a:bodyPr>
          <a:lstStyle/>
          <a:p>
            <a:pPr marL="457200" indent="-457200">
              <a:buFont typeface="+mj-lt"/>
              <a:buAutoNum type="arabicPeriod"/>
            </a:pPr>
            <a:r>
              <a:rPr lang="en-US" sz="2200" dirty="0"/>
              <a:t>Sources can be find anytime</a:t>
            </a:r>
          </a:p>
          <a:p>
            <a:pPr marL="857250" lvl="1" indent="-457200"/>
            <a:r>
              <a:rPr lang="en-US" sz="2000" dirty="0"/>
              <a:t>E-books</a:t>
            </a:r>
          </a:p>
          <a:p>
            <a:pPr marL="857250" lvl="1" indent="-457200"/>
            <a:r>
              <a:rPr lang="en-US" sz="2000" dirty="0"/>
              <a:t>Blog</a:t>
            </a:r>
          </a:p>
          <a:p>
            <a:pPr marL="857250" lvl="1" indent="-457200"/>
            <a:r>
              <a:rPr lang="en-US" sz="2000" dirty="0"/>
              <a:t>Online article</a:t>
            </a:r>
          </a:p>
          <a:p>
            <a:pPr marL="857250" lvl="1" indent="-457200"/>
            <a:r>
              <a:rPr lang="en-US" sz="2000" dirty="0"/>
              <a:t>Mental health magazine</a:t>
            </a:r>
          </a:p>
          <a:p>
            <a:pPr marL="857250" lvl="1" indent="-457200"/>
            <a:r>
              <a:rPr lang="en-US" sz="2000" dirty="0"/>
              <a:t>Lecturer</a:t>
            </a:r>
          </a:p>
          <a:p>
            <a:pPr marL="457200" indent="-457200">
              <a:buFont typeface="+mj-lt"/>
              <a:buAutoNum type="arabicPeriod"/>
            </a:pPr>
            <a:r>
              <a:rPr lang="en-US" sz="2200" dirty="0"/>
              <a:t>Sources that have to take time to collect</a:t>
            </a:r>
          </a:p>
          <a:p>
            <a:pPr marL="857250" lvl="1" indent="-457200"/>
            <a:r>
              <a:rPr lang="en-US" sz="2000" dirty="0"/>
              <a:t>Survey (WEEK 5 ~ WEEK 7)</a:t>
            </a:r>
          </a:p>
          <a:p>
            <a:pPr marL="857250" lvl="1" indent="-457200"/>
            <a:r>
              <a:rPr lang="en-US" sz="2000" dirty="0"/>
              <a:t>Others’ research (WEEK 7 ~ WEEK 10)</a:t>
            </a:r>
          </a:p>
          <a:p>
            <a:pPr marL="400050" lvl="1" indent="0">
              <a:buNone/>
            </a:pPr>
            <a:endParaRPr lang="en-US" sz="2200" dirty="0"/>
          </a:p>
        </p:txBody>
      </p:sp>
    </p:spTree>
    <p:extLst>
      <p:ext uri="{BB962C8B-B14F-4D97-AF65-F5344CB8AC3E}">
        <p14:creationId xmlns:p14="http://schemas.microsoft.com/office/powerpoint/2010/main" val="2769486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5A96B-C6EA-40E9-8B73-7BD0564483D5}"/>
              </a:ext>
            </a:extLst>
          </p:cNvPr>
          <p:cNvSpPr>
            <a:spLocks noGrp="1"/>
          </p:cNvSpPr>
          <p:nvPr>
            <p:ph type="title"/>
          </p:nvPr>
        </p:nvSpPr>
        <p:spPr/>
        <p:txBody>
          <a:bodyPr/>
          <a:lstStyle/>
          <a:p>
            <a:r>
              <a:rPr lang="en-US" dirty="0"/>
              <a:t>SIGNIFICANCE AND LEARNING</a:t>
            </a:r>
          </a:p>
        </p:txBody>
      </p:sp>
      <p:sp>
        <p:nvSpPr>
          <p:cNvPr id="3" name="Content Placeholder 2">
            <a:extLst>
              <a:ext uri="{FF2B5EF4-FFF2-40B4-BE49-F238E27FC236}">
                <a16:creationId xmlns:a16="http://schemas.microsoft.com/office/drawing/2014/main" id="{4F08AA4E-78BC-4E72-AA75-4F53DE11536D}"/>
              </a:ext>
            </a:extLst>
          </p:cNvPr>
          <p:cNvSpPr>
            <a:spLocks noGrp="1"/>
          </p:cNvSpPr>
          <p:nvPr>
            <p:ph idx="1"/>
          </p:nvPr>
        </p:nvSpPr>
        <p:spPr/>
        <p:txBody>
          <a:bodyPr>
            <a:normAutofit/>
          </a:bodyPr>
          <a:lstStyle/>
          <a:p>
            <a:r>
              <a:rPr lang="en-MY" sz="2500" b="1" i="1" u="sng" dirty="0">
                <a:solidFill>
                  <a:schemeClr val="tx1"/>
                </a:solidFill>
              </a:rPr>
              <a:t>Significance</a:t>
            </a:r>
          </a:p>
          <a:p>
            <a:pPr marL="457200" indent="-457200">
              <a:buFont typeface="+mj-lt"/>
              <a:buAutoNum type="arabicPeriod"/>
            </a:pPr>
            <a:r>
              <a:rPr lang="en-MY" sz="2200" dirty="0"/>
              <a:t>Protects your heart</a:t>
            </a:r>
          </a:p>
          <a:p>
            <a:pPr marL="857250" lvl="1" indent="-457200"/>
            <a:r>
              <a:rPr lang="en-MY" sz="2000" dirty="0"/>
              <a:t>The initially happiest participants had a lower heart rate on follow-up (about six beats slower per minute), and the happiest participants during the follow-up had better blood pressure.</a:t>
            </a:r>
          </a:p>
          <a:p>
            <a:pPr marL="457200" indent="-457200">
              <a:buFont typeface="+mj-lt"/>
              <a:buAutoNum type="arabicPeriod"/>
            </a:pPr>
            <a:r>
              <a:rPr lang="en-MY" sz="2200" dirty="0"/>
              <a:t>Avoid Stress and Anxiety</a:t>
            </a:r>
          </a:p>
          <a:p>
            <a:pPr marL="857250" lvl="1" indent="-457200"/>
            <a:r>
              <a:rPr lang="en-MY" sz="2000" dirty="0"/>
              <a:t>Happiness makes you resilient. It helps you recover from stress</a:t>
            </a:r>
          </a:p>
          <a:p>
            <a:pPr marL="857250" lvl="1" indent="-457200">
              <a:buFont typeface="+mj-lt"/>
              <a:buAutoNum type="arabicPeriod"/>
            </a:pPr>
            <a:endParaRPr lang="en-MY" sz="2200" dirty="0"/>
          </a:p>
          <a:p>
            <a:endParaRPr lang="en-MY" sz="2200" dirty="0"/>
          </a:p>
          <a:p>
            <a:endParaRPr lang="en-US" sz="2200" dirty="0"/>
          </a:p>
          <a:p>
            <a:endParaRPr lang="en-US" sz="2200" dirty="0"/>
          </a:p>
        </p:txBody>
      </p:sp>
    </p:spTree>
    <p:extLst>
      <p:ext uri="{BB962C8B-B14F-4D97-AF65-F5344CB8AC3E}">
        <p14:creationId xmlns:p14="http://schemas.microsoft.com/office/powerpoint/2010/main" val="3635130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D589D-FEA1-4657-AB82-C7C03EFE8A66}"/>
              </a:ext>
            </a:extLst>
          </p:cNvPr>
          <p:cNvSpPr>
            <a:spLocks noGrp="1"/>
          </p:cNvSpPr>
          <p:nvPr>
            <p:ph type="title"/>
          </p:nvPr>
        </p:nvSpPr>
        <p:spPr/>
        <p:txBody>
          <a:bodyPr/>
          <a:lstStyle/>
          <a:p>
            <a:r>
              <a:rPr lang="en-US" dirty="0"/>
              <a:t>SIGNIFICANCE AND LEARNING</a:t>
            </a:r>
          </a:p>
        </p:txBody>
      </p:sp>
      <p:sp>
        <p:nvSpPr>
          <p:cNvPr id="3" name="Content Placeholder 2">
            <a:extLst>
              <a:ext uri="{FF2B5EF4-FFF2-40B4-BE49-F238E27FC236}">
                <a16:creationId xmlns:a16="http://schemas.microsoft.com/office/drawing/2014/main" id="{45E33494-D7F1-4B05-8F04-AF2735FB3798}"/>
              </a:ext>
            </a:extLst>
          </p:cNvPr>
          <p:cNvSpPr>
            <a:spLocks noGrp="1"/>
          </p:cNvSpPr>
          <p:nvPr>
            <p:ph idx="1"/>
          </p:nvPr>
        </p:nvSpPr>
        <p:spPr/>
        <p:txBody>
          <a:bodyPr>
            <a:normAutofit/>
          </a:bodyPr>
          <a:lstStyle/>
          <a:p>
            <a:r>
              <a:rPr lang="en-MY" sz="2500" b="1" i="1" u="sng" dirty="0">
                <a:solidFill>
                  <a:schemeClr val="tx1"/>
                </a:solidFill>
              </a:rPr>
              <a:t>Learning</a:t>
            </a:r>
          </a:p>
          <a:p>
            <a:pPr marL="457200" indent="-457200">
              <a:buFont typeface="+mj-lt"/>
              <a:buAutoNum type="arabicPeriod"/>
            </a:pPr>
            <a:r>
              <a:rPr lang="en-MY" sz="2200" dirty="0"/>
              <a:t>Get good grade</a:t>
            </a:r>
          </a:p>
          <a:p>
            <a:pPr marL="857250" lvl="1" indent="-457200"/>
            <a:r>
              <a:rPr lang="en-MY" sz="2000" dirty="0"/>
              <a:t>Happiness is positively associated with intrinsic motivation (a personal drive to learn) for all students, and also with extrinsic motivation (outside sources like rewards and praise) for students make the grade</a:t>
            </a:r>
          </a:p>
          <a:p>
            <a:pPr marL="857250" lvl="1" indent="-457200">
              <a:buFont typeface="+mj-lt"/>
              <a:buAutoNum type="arabicPeriod"/>
            </a:pPr>
            <a:endParaRPr lang="en-MY" sz="2200" dirty="0"/>
          </a:p>
          <a:p>
            <a:pPr marL="857250" lvl="1" indent="-457200">
              <a:buFont typeface="+mj-lt"/>
              <a:buAutoNum type="arabicPeriod"/>
            </a:pPr>
            <a:endParaRPr lang="en-MY" sz="2200" dirty="0"/>
          </a:p>
          <a:p>
            <a:endParaRPr lang="en-MY" sz="2200" dirty="0"/>
          </a:p>
          <a:p>
            <a:endParaRPr lang="en-US" sz="2200" dirty="0"/>
          </a:p>
          <a:p>
            <a:endParaRPr lang="en-US" sz="2200" dirty="0"/>
          </a:p>
          <a:p>
            <a:endParaRPr lang="en-US" sz="2200" dirty="0"/>
          </a:p>
        </p:txBody>
      </p:sp>
    </p:spTree>
    <p:extLst>
      <p:ext uri="{BB962C8B-B14F-4D97-AF65-F5344CB8AC3E}">
        <p14:creationId xmlns:p14="http://schemas.microsoft.com/office/powerpoint/2010/main" val="3088763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B474D-576C-4B2E-9306-793FFB53D334}"/>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A3872997-1360-475B-948E-52C217CCE9A2}"/>
              </a:ext>
            </a:extLst>
          </p:cNvPr>
          <p:cNvSpPr>
            <a:spLocks noGrp="1"/>
          </p:cNvSpPr>
          <p:nvPr>
            <p:ph idx="1"/>
          </p:nvPr>
        </p:nvSpPr>
        <p:spPr/>
        <p:txBody>
          <a:bodyPr>
            <a:normAutofit/>
          </a:bodyPr>
          <a:lstStyle/>
          <a:p>
            <a:pPr marL="0" indent="0">
              <a:buNone/>
            </a:pPr>
            <a:r>
              <a:rPr lang="en-MY" altLang="en-US" sz="3600" dirty="0">
                <a:latin typeface="Times New Roman" panose="02020603050405020304" charset="0"/>
                <a:cs typeface="Times New Roman" panose="02020603050405020304" charset="0"/>
              </a:rPr>
              <a:t>In conclusion, happiness is very important to everyone because it is extremely vital to our own goals in life and can help us achieve many other cherished personal ambitions and goals.</a:t>
            </a:r>
            <a:endParaRPr lang="en-US" sz="3600" dirty="0"/>
          </a:p>
        </p:txBody>
      </p:sp>
    </p:spTree>
    <p:extLst>
      <p:ext uri="{BB962C8B-B14F-4D97-AF65-F5344CB8AC3E}">
        <p14:creationId xmlns:p14="http://schemas.microsoft.com/office/powerpoint/2010/main" val="2269794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05A90-7A33-4FE0-946F-60E9D031BE24}"/>
              </a:ext>
            </a:extLst>
          </p:cNvPr>
          <p:cNvSpPr>
            <a:spLocks noGrp="1"/>
          </p:cNvSpPr>
          <p:nvPr>
            <p:ph type="title"/>
          </p:nvPr>
        </p:nvSpPr>
        <p:spPr/>
        <p:txBody>
          <a:bodyPr/>
          <a:lstStyle/>
          <a:p>
            <a:r>
              <a:rPr lang="en-US" dirty="0"/>
              <a:t>VIDEO / SCREENSHOT OF VIDEO</a:t>
            </a:r>
          </a:p>
        </p:txBody>
      </p:sp>
      <p:pic>
        <p:nvPicPr>
          <p:cNvPr id="5" name="Picture 4">
            <a:extLst>
              <a:ext uri="{FF2B5EF4-FFF2-40B4-BE49-F238E27FC236}">
                <a16:creationId xmlns:a16="http://schemas.microsoft.com/office/drawing/2014/main" id="{9942BFBD-C983-46B3-93B2-6DB7D2D5A969}"/>
              </a:ext>
            </a:extLst>
          </p:cNvPr>
          <p:cNvPicPr>
            <a:picLocks noChangeAspect="1"/>
          </p:cNvPicPr>
          <p:nvPr/>
        </p:nvPicPr>
        <p:blipFill rotWithShape="1">
          <a:blip r:embed="rId2">
            <a:extLst>
              <a:ext uri="{28A0092B-C50C-407E-A947-70E740481C1C}">
                <a14:useLocalDpi xmlns:a14="http://schemas.microsoft.com/office/drawing/2010/main" val="0"/>
              </a:ext>
            </a:extLst>
          </a:blip>
          <a:srcRect t="4126" b="14855"/>
          <a:stretch/>
        </p:blipFill>
        <p:spPr>
          <a:xfrm>
            <a:off x="338667" y="1610360"/>
            <a:ext cx="11514666" cy="5247640"/>
          </a:xfrm>
          <a:prstGeom prst="rect">
            <a:avLst/>
          </a:prstGeom>
        </p:spPr>
      </p:pic>
    </p:spTree>
    <p:extLst>
      <p:ext uri="{BB962C8B-B14F-4D97-AF65-F5344CB8AC3E}">
        <p14:creationId xmlns:p14="http://schemas.microsoft.com/office/powerpoint/2010/main" val="198054278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60</TotalTime>
  <Words>525</Words>
  <Application>Microsoft Office PowerPoint</Application>
  <PresentationFormat>Widescreen</PresentationFormat>
  <Paragraphs>66</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Times New Roman</vt:lpstr>
      <vt:lpstr>Trebuchet MS</vt:lpstr>
      <vt:lpstr>Wingdings 3</vt:lpstr>
      <vt:lpstr>Facet</vt:lpstr>
      <vt:lpstr>Sources of Happiness</vt:lpstr>
      <vt:lpstr>INTROUCTION</vt:lpstr>
      <vt:lpstr>MAIN CONTENT</vt:lpstr>
      <vt:lpstr>MAIN CONTENT</vt:lpstr>
      <vt:lpstr>MAIN CONTENT</vt:lpstr>
      <vt:lpstr>MAIN CONTENT</vt:lpstr>
      <vt:lpstr>SOURCE OF INFORMATION</vt:lpstr>
      <vt:lpstr>SIGNIFICANCE AND LEARNING</vt:lpstr>
      <vt:lpstr>SIGNIFICANCE AND LEARNING</vt:lpstr>
      <vt:lpstr>CONCLUSION</vt:lpstr>
      <vt:lpstr>VIDEO / SCREENSHOT OF VIDEO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Sources of Happiness</dc:title>
  <dc:creator>Lolx Ooi</dc:creator>
  <cp:lastModifiedBy>Lolx Ooi</cp:lastModifiedBy>
  <cp:revision>11</cp:revision>
  <dcterms:created xsi:type="dcterms:W3CDTF">2019-05-06T00:20:22Z</dcterms:created>
  <dcterms:modified xsi:type="dcterms:W3CDTF">2019-05-06T01:20:49Z</dcterms:modified>
</cp:coreProperties>
</file>